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Dosis" panose="020B0604020202020204" charset="0"/>
      <p:regular r:id="rId23"/>
      <p:bold r:id="rId24"/>
    </p:embeddedFont>
    <p:embeddedFont>
      <p:font typeface="Merriweather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Ubuntu" panose="020B0604020202020204" charset="0"/>
      <p:regular r:id="rId33"/>
      <p:bold r:id="rId34"/>
      <p:italic r:id="rId35"/>
      <p:boldItalic r:id="rId36"/>
    </p:embeddedFont>
    <p:embeddedFont>
      <p:font typeface="Viga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url.ca/mst28oct22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reocode.ca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177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mW519HBWDfSfQCG0POj_CJAXfPl3OkaW?usp=shar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nurl.ca/lienscratch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d4f52a5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ed4f52a5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Lien de la présentation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https://monurl.ca/mst28oct22</a:t>
            </a:r>
            <a:r>
              <a:rPr lang="en">
                <a:solidFill>
                  <a:schemeClr val="dk1"/>
                </a:solidFill>
              </a:rPr>
              <a:t> </a:t>
            </a:r>
            <a:endParaRPr sz="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de l’article 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4a8831e192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4a8831e192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a8831e192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a8831e192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a8831e19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4a8831e19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a8831e19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4a8831e19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https://recitmst.qc.ca/ecv-zoom</a:t>
            </a:r>
            <a:r>
              <a:rPr lang="en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146e6db0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4146e6db0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kreocode.ca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a8831e192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4a8831e192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https://campus.recit.qc.ca/enrol/index.php?id=177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a8831e192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4a8831e192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</a:t>
            </a:r>
            <a:r>
              <a:rPr lang="en"/>
              <a:t>a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6dd54973b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26dd54973b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275ab1f1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275ab1f1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275ab1f1e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275ab1f1e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275ab1f1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275ab1f1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http://www.education.gouv.qc.ca/dossiers-thematiques/plan-daction-numerique/cadre-de-reference-de-la-competence-numerique/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a8831e19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14a8831e19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a8831e19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14a8831e19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a8831e192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a8831e192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 besoin: </a:t>
            </a:r>
            <a:r>
              <a:rPr lang="en" sz="1200" u="sng">
                <a:solidFill>
                  <a:srgbClr val="0097A7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référentiels par types de blocs</a:t>
            </a:r>
            <a:endParaRPr sz="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a8831e192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4a8831e192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https://monurl.ca/lienscratch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background">
  <p:cSld name="BLANK_1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163900" y="2091300"/>
            <a:ext cx="633300" cy="960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9825" y="4630250"/>
            <a:ext cx="5241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equipe@recitmst.qc.ca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recitmst.qc.ca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monurl.ca/mst28oct22" TargetMode="External"/><Relationship Id="rId9" Type="http://schemas.openxmlformats.org/officeDocument/2006/relationships/hyperlink" Target="https://docs.google.com/presentation/d/1wiSbxz9VIvo8ZIhtMWImhZBBebvkSJ3jm3gj-cxozW8/edit?usp=shari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60068540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hyperlink" Target="https://docs.google.com/document/d/17wdLBcLA2q1tKUMmqoj3MNZqqZHTSQi_Qpy2TFdAZZ0/edit?usp=sharing" TargetMode="External"/><Relationship Id="rId4" Type="http://schemas.openxmlformats.org/officeDocument/2006/relationships/hyperlink" Target="https://docs.google.com/document/d/1MjMpll6r1tF9bo9DQhxKAMDrOZTuTjnFijtXoIcmaS8/edit?usp=shar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55841160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gif"/><Relationship Id="rId4" Type="http://schemas.openxmlformats.org/officeDocument/2006/relationships/hyperlink" Target="https://scratch.mit.edu/projects/254220533/editor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citus.qc.ca/ressources/primaire/publications/categorie/primaire/technologie/programmation" TargetMode="External"/><Relationship Id="rId13" Type="http://schemas.openxmlformats.org/officeDocument/2006/relationships/hyperlink" Target="https://docs.google.com/presentation/d/1Xn2gSAjNpq0LTY_8vXKfB26O9Fy8Djyq0QfImPAz_EE/edit?usp=sharing" TargetMode="External"/><Relationship Id="rId3" Type="http://schemas.openxmlformats.org/officeDocument/2006/relationships/hyperlink" Target="https://campus.recit.qc.ca/course/view.php?id=177" TargetMode="External"/><Relationship Id="rId7" Type="http://schemas.openxmlformats.org/officeDocument/2006/relationships/hyperlink" Target="https://docs.google.com/presentation/d/1eVV2eBylr6VswTbku4dkxNOgRtYeJ6AR1UtIFSqJ1Lg/edit?usp=sharing" TargetMode="External"/><Relationship Id="rId12" Type="http://schemas.openxmlformats.org/officeDocument/2006/relationships/hyperlink" Target="https://drive.google.com/drive/folders/1mW519HBWDfSfQCG0POj_CJAXfPl3OkaW?usp=sha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adlet.com/rioux_stephanie/scratch" TargetMode="External"/><Relationship Id="rId11" Type="http://schemas.openxmlformats.org/officeDocument/2006/relationships/hyperlink" Target="https://docs.google.com/document/d/1WirA-AReBRLJX5fP11XwF0DT7EJVQDicNqLLLPqH6dU/edit?usp=sharing" TargetMode="External"/><Relationship Id="rId5" Type="http://schemas.openxmlformats.org/officeDocument/2006/relationships/hyperlink" Target="https://padlet.com/sonya_fiset/kml29hq5sgsx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resources.scratch.mit.edu/www/cards/en/scratch-cards-all.pdf" TargetMode="External"/><Relationship Id="rId4" Type="http://schemas.openxmlformats.org/officeDocument/2006/relationships/hyperlink" Target="https://campus.recit.qc.ca/course/view.php?id=178" TargetMode="External"/><Relationship Id="rId9" Type="http://schemas.openxmlformats.org/officeDocument/2006/relationships/hyperlink" Target="https://resources.scratch.mit.edu/www/cards/fr/scratch-cards-all.pdf" TargetMode="Externa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hyperlink" Target="http://www.recitmst.qc.ca/ec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hyperlink" Target="https://kreocode.c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login/index.php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hyperlink" Target="https://campus.recit.qc.ca/mod/page/view.php?id=16621" TargetMode="External"/><Relationship Id="rId4" Type="http://schemas.openxmlformats.org/officeDocument/2006/relationships/hyperlink" Target="https://campus.recit.qc.ca/enrol/index.php?id=177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mailto:sonya.fiset@recitmst.qc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laticon.com/free-icon/video-conference_896677?related_id=896677&amp;origin=searc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assachusetts_Institute_of_Technolog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cratch.mit.edu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cratch.mit.edu/projects/734370516" TargetMode="External"/><Relationship Id="rId5" Type="http://schemas.openxmlformats.org/officeDocument/2006/relationships/hyperlink" Target="https://youtu.be/kqifDXEkPGY" TargetMode="External"/><Relationship Id="rId4" Type="http://schemas.openxmlformats.org/officeDocument/2006/relationships/hyperlink" Target="https://scratch.mit.edu/projects/29802955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pad.app/p/191645/90b1efc6c994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/>
        </p:nvSpPr>
        <p:spPr>
          <a:xfrm>
            <a:off x="5323367" y="3346175"/>
            <a:ext cx="3820758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 dirty="0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monurl.ca/mst28oct22</a:t>
            </a:r>
            <a:r>
              <a:rPr lang="en" sz="2600" b="1" dirty="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30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3000" dirty="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60" name="Google Shape;60;p14"/>
          <p:cNvSpPr txBox="1"/>
          <p:nvPr/>
        </p:nvSpPr>
        <p:spPr>
          <a:xfrm>
            <a:off x="159925" y="4783825"/>
            <a:ext cx="300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2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950" y="76200"/>
            <a:ext cx="1415300" cy="11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57038" y="4726170"/>
            <a:ext cx="1108530" cy="3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405025" y="4731575"/>
            <a:ext cx="46053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" sz="8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monurl.ca/mst28oct22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" sz="800" u="sng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 MST</a:t>
            </a:r>
            <a:r>
              <a:rPr lang="en" sz="800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est mise à disposition, sauf exception, selon les termes de la </a:t>
            </a:r>
            <a:r>
              <a:rPr lang="en" sz="800" u="sng">
                <a:solidFill>
                  <a:srgbClr val="117BF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CC</a:t>
            </a:r>
            <a:r>
              <a:rPr lang="en" sz="800">
                <a:solidFill>
                  <a:srgbClr val="117BF6"/>
                </a:solidFill>
              </a:rPr>
              <a:t>.</a:t>
            </a:r>
            <a:endParaRPr>
              <a:solidFill>
                <a:srgbClr val="117BF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59925" y="1495625"/>
            <a:ext cx="7708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Scratch, apprendre à programmer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EdCamp Sommet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28 octobre 22</a:t>
            </a:r>
            <a:endParaRPr sz="1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000" y="4019800"/>
            <a:ext cx="2734850" cy="78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3"/>
          <p:cNvSpPr txBox="1"/>
          <p:nvPr/>
        </p:nvSpPr>
        <p:spPr>
          <a:xfrm>
            <a:off x="373025" y="1882075"/>
            <a:ext cx="5311800" cy="25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0.   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Démarrer avec un bloc de départ.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un personnage (Sprite).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Répéter 4 fois.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Avancer.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Tourner.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Ajouter les blocs « stylo ».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170850" y="1127100"/>
            <a:ext cx="50862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Programme Scratch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  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Fiche élève (Frise)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     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</a:t>
            </a:r>
            <a:r>
              <a:rPr lang="en" sz="1600">
                <a:solidFill>
                  <a:schemeClr val="hlink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5"/>
              </a:rPr>
              <a:t>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Guide enseignant (Frise)</a:t>
            </a:r>
            <a:endParaRPr sz="12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3" name="Google Shape;193;p23"/>
          <p:cNvSpPr txBox="1">
            <a:spLocks noGrp="1"/>
          </p:cNvSpPr>
          <p:nvPr>
            <p:ph type="title" idx="4294967295"/>
          </p:nvPr>
        </p:nvSpPr>
        <p:spPr>
          <a:xfrm>
            <a:off x="170850" y="127350"/>
            <a:ext cx="77391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Dessiner avec l’outil « stylo » (mathématique)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5125" y="1223376"/>
            <a:ext cx="2104375" cy="36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 txBox="1"/>
          <p:nvPr/>
        </p:nvSpPr>
        <p:spPr>
          <a:xfrm>
            <a:off x="373025" y="1805875"/>
            <a:ext cx="5311800" cy="3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97A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428850" y="1528800"/>
            <a:ext cx="30459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Programme Scratch</a:t>
            </a: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12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(cliquer et remixer)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56973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Carte du Canada (univers social)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5151" y="1528797"/>
            <a:ext cx="4231068" cy="3173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370850" y="1302650"/>
            <a:ext cx="8572200" cy="3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 :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pour tous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et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Padlet de ressources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au primaire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et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au secondaire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Guide et défis en</a:t>
            </a:r>
            <a:r>
              <a:rPr lang="en" sz="21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 social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programmation RÉCITUS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Cartes tutoriels Scratch (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français</a:t>
            </a:r>
            <a:r>
              <a:rPr lang="en" sz="21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Ubuntu"/>
              <a:buChar char="●"/>
            </a:pP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Ressources Scratch</a:t>
            </a:r>
            <a:r>
              <a:rPr lang="en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dont les </a:t>
            </a: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référentiels par types de blocs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Clr>
                <a:srgbClr val="0B5394"/>
              </a:buClr>
              <a:buSzPts val="2100"/>
              <a:buFont typeface="Ubuntu"/>
              <a:buChar char="●"/>
            </a:pPr>
            <a:r>
              <a:rPr lang="en" sz="21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Cahier pour animation sur l’Halloween</a:t>
            </a:r>
            <a:endParaRPr sz="21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157425" y="127350"/>
            <a:ext cx="34686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</a:t>
            </a: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Ressources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06435" y="4016399"/>
            <a:ext cx="1347852" cy="11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17598" y="116533"/>
            <a:ext cx="925524" cy="89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title" idx="4294967295"/>
          </p:nvPr>
        </p:nvSpPr>
        <p:spPr>
          <a:xfrm>
            <a:off x="1364575" y="181425"/>
            <a:ext cx="6473700" cy="11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111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les mercredis matins de 9 h à 11 h 30.</a:t>
            </a:r>
            <a:r>
              <a:rPr lang="en" sz="30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2805248" y="13436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1638175" y="3595525"/>
            <a:ext cx="59265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B5394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http://recitmst.qc.ca/ecv-zoom</a:t>
            </a:r>
            <a:endParaRPr sz="2400">
              <a:solidFill>
                <a:srgbClr val="0B5394"/>
              </a:solidFill>
              <a:highlight>
                <a:srgbClr val="FFFFFF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Toutes les informations: </a:t>
            </a:r>
            <a:r>
              <a:rPr lang="en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recitmst.qc.ca/ecv</a:t>
            </a:r>
            <a:r>
              <a:rPr lang="en" sz="2600">
                <a:solidFill>
                  <a:srgbClr val="0B5394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</a:rPr>
              <a:t> </a:t>
            </a:r>
            <a:endParaRPr sz="2600" b="1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0350" y="1454825"/>
            <a:ext cx="2958601" cy="16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/>
          <p:nvPr/>
        </p:nvSpPr>
        <p:spPr>
          <a:xfrm>
            <a:off x="0" y="4974300"/>
            <a:ext cx="9144000" cy="1692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202" y="4413750"/>
            <a:ext cx="588367" cy="5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/>
          <p:nvPr/>
        </p:nvSpPr>
        <p:spPr>
          <a:xfrm>
            <a:off x="-4520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83967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Badge « Découverte »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36" name="Google Shape;236;p28"/>
          <p:cNvSpPr txBox="1"/>
          <p:nvPr/>
        </p:nvSpPr>
        <p:spPr>
          <a:xfrm>
            <a:off x="491775" y="1322150"/>
            <a:ext cx="51033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en" sz="2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Valider le courriel, se connecter;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en" sz="20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pour tous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»;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Voir </a:t>
            </a:r>
            <a:r>
              <a:rPr lang="en" sz="20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page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Note : le lien sera disponible que quelques heures.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2550" y="1552899"/>
            <a:ext cx="2929050" cy="25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9200" y="2750450"/>
            <a:ext cx="128587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ctrTitle" idx="4294967295"/>
          </p:nvPr>
        </p:nvSpPr>
        <p:spPr>
          <a:xfrm>
            <a:off x="4279350" y="1952825"/>
            <a:ext cx="44277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98" y="178450"/>
            <a:ext cx="2940700" cy="8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/>
        </p:nvSpPr>
        <p:spPr>
          <a:xfrm>
            <a:off x="4256050" y="2818100"/>
            <a:ext cx="42582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equipe@recitmst.qc.ca</a:t>
            </a: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246" name="Google Shape;246;p29"/>
          <p:cNvSpPr txBox="1"/>
          <p:nvPr/>
        </p:nvSpPr>
        <p:spPr>
          <a:xfrm>
            <a:off x="2451875" y="4528300"/>
            <a:ext cx="6062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en" sz="800" u="sng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RÉCITMST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4A86E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International.</a:t>
            </a:r>
            <a:r>
              <a:rPr lang="en" sz="800">
                <a:solidFill>
                  <a:srgbClr val="4A86E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rgbClr val="4A86E8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7" name="Google Shape;247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/>
          <p:nvPr/>
        </p:nvSpPr>
        <p:spPr>
          <a:xfrm>
            <a:off x="-389475" y="1154925"/>
            <a:ext cx="4190100" cy="30621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Des questions?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0" y="0"/>
            <a:ext cx="30000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4294967295"/>
          </p:nvPr>
        </p:nvSpPr>
        <p:spPr>
          <a:xfrm>
            <a:off x="2876650" y="1705625"/>
            <a:ext cx="35406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lang="en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lang="en" sz="2000" b="1" u="sng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sonya.fiset@recitmst.qc.ca</a:t>
            </a:r>
            <a:endParaRPr sz="20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endParaRPr sz="20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l="3113" t="6884" r="3113" b="28657"/>
          <a:stretch/>
        </p:blipFill>
        <p:spPr>
          <a:xfrm>
            <a:off x="239550" y="1804825"/>
            <a:ext cx="2143800" cy="197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0" y="4974300"/>
            <a:ext cx="9144000" cy="169200"/>
          </a:xfrm>
          <a:prstGeom prst="rect">
            <a:avLst/>
          </a:prstGeom>
          <a:solidFill>
            <a:srgbClr val="0069B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2700" y="1613875"/>
            <a:ext cx="2529600" cy="25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-310000" y="1302525"/>
            <a:ext cx="5550900" cy="3522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Plan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620750"/>
            <a:ext cx="8520600" cy="29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-Présentation de Scratch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-Pourquoi programmer?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-Exploration mains sur les touches 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-Ressources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-Badge</a:t>
            </a:r>
            <a:r>
              <a:rPr lang="en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775" y="1718425"/>
            <a:ext cx="2417149" cy="24171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7873050" y="4174000"/>
            <a:ext cx="59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Présentation de Scratch</a:t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406124"/>
            <a:ext cx="8520600" cy="31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-Logiciel libre, gratuit et en ligne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-Développé par le </a:t>
            </a:r>
            <a:r>
              <a:rPr lang="en" sz="2400" u="sng">
                <a:latin typeface="Ubuntu"/>
                <a:ea typeface="Ubuntu"/>
                <a:cs typeface="Ubuntu"/>
                <a:sym typeface="Ubuntu"/>
                <a:hlinkClick r:id="rId3"/>
              </a:rPr>
              <a:t>MIT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-Programmation par blocs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-Avec ou sans compte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latin typeface="Ubuntu"/>
                <a:ea typeface="Ubuntu"/>
                <a:cs typeface="Ubuntu"/>
                <a:sym typeface="Ubuntu"/>
              </a:rPr>
              <a:t>-Quelques robots dont Makey Makey (autre atelier)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0550" y="1843826"/>
            <a:ext cx="1946850" cy="16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742875" y="1166475"/>
            <a:ext cx="3324300" cy="372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6050" y="102350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Pourquoi programmer?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311700" y="4707425"/>
            <a:ext cx="535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5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6">
            <a:alphaModFix/>
          </a:blip>
          <a:srcRect r="6576" b="61836"/>
          <a:stretch/>
        </p:blipFill>
        <p:spPr>
          <a:xfrm>
            <a:off x="4864875" y="3478812"/>
            <a:ext cx="30230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7">
            <a:alphaModFix/>
          </a:blip>
          <a:srcRect t="1354" r="9624" b="58573"/>
          <a:stretch/>
        </p:blipFill>
        <p:spPr>
          <a:xfrm>
            <a:off x="4871738" y="2339342"/>
            <a:ext cx="3009278" cy="65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SzPts val="2500"/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/>
          <p:nvPr/>
        </p:nvSpPr>
        <p:spPr>
          <a:xfrm>
            <a:off x="7507075" y="4595250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19"/>
          <p:cNvCxnSpPr>
            <a:stCxn id="119" idx="3"/>
          </p:cNvCxnSpPr>
          <p:nvPr/>
        </p:nvCxnSpPr>
        <p:spPr>
          <a:xfrm>
            <a:off x="8474025" y="3678350"/>
            <a:ext cx="600" cy="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" name="Google Shape;120;p19"/>
          <p:cNvGrpSpPr/>
          <p:nvPr/>
        </p:nvGrpSpPr>
        <p:grpSpPr>
          <a:xfrm>
            <a:off x="7157925" y="3478250"/>
            <a:ext cx="1986000" cy="1642618"/>
            <a:chOff x="7157925" y="3478250"/>
            <a:chExt cx="1986000" cy="1642618"/>
          </a:xfrm>
        </p:grpSpPr>
        <p:sp>
          <p:nvSpPr>
            <p:cNvPr id="121" name="Google Shape;121;p19"/>
            <p:cNvSpPr/>
            <p:nvPr/>
          </p:nvSpPr>
          <p:spPr>
            <a:xfrm>
              <a:off x="87023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 txBox="1"/>
            <p:nvPr/>
          </p:nvSpPr>
          <p:spPr>
            <a:xfrm>
              <a:off x="7157925" y="3478250"/>
              <a:ext cx="131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Arrière-plan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22" name="Google Shape;122;p19"/>
            <p:cNvCxnSpPr>
              <a:stCxn id="119" idx="3"/>
              <a:endCxn id="121" idx="0"/>
            </p:cNvCxnSpPr>
            <p:nvPr/>
          </p:nvCxnSpPr>
          <p:spPr>
            <a:xfrm>
              <a:off x="8474025" y="3678350"/>
              <a:ext cx="449100" cy="10128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3" name="Google Shape;123;p19"/>
          <p:cNvGrpSpPr/>
          <p:nvPr/>
        </p:nvGrpSpPr>
        <p:grpSpPr>
          <a:xfrm>
            <a:off x="6745075" y="3878450"/>
            <a:ext cx="1941650" cy="1242418"/>
            <a:chOff x="6745075" y="3878450"/>
            <a:chExt cx="1941650" cy="1242418"/>
          </a:xfrm>
        </p:grpSpPr>
        <p:sp>
          <p:nvSpPr>
            <p:cNvPr id="124" name="Google Shape;124;p19"/>
            <p:cNvSpPr/>
            <p:nvPr/>
          </p:nvSpPr>
          <p:spPr>
            <a:xfrm>
              <a:off x="82451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9"/>
            <p:cNvSpPr txBox="1"/>
            <p:nvPr/>
          </p:nvSpPr>
          <p:spPr>
            <a:xfrm>
              <a:off x="6745075" y="3878450"/>
              <a:ext cx="131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Sprite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26" name="Google Shape;126;p19"/>
            <p:cNvCxnSpPr>
              <a:stCxn id="125" idx="3"/>
            </p:cNvCxnSpPr>
            <p:nvPr/>
          </p:nvCxnSpPr>
          <p:spPr>
            <a:xfrm>
              <a:off x="8061175" y="4078550"/>
              <a:ext cx="404700" cy="6126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7" name="Google Shape;127;p19"/>
          <p:cNvGrpSpPr/>
          <p:nvPr/>
        </p:nvGrpSpPr>
        <p:grpSpPr>
          <a:xfrm>
            <a:off x="6499875" y="484225"/>
            <a:ext cx="2644200" cy="1973250"/>
            <a:chOff x="6499875" y="484225"/>
            <a:chExt cx="2644200" cy="1973250"/>
          </a:xfrm>
        </p:grpSpPr>
        <p:sp>
          <p:nvSpPr>
            <p:cNvPr id="128" name="Google Shape;128;p19"/>
            <p:cNvSpPr/>
            <p:nvPr/>
          </p:nvSpPr>
          <p:spPr>
            <a:xfrm>
              <a:off x="6499875" y="711775"/>
              <a:ext cx="2644200" cy="1745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6687986" y="484225"/>
              <a:ext cx="2301000" cy="416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Scène d’animation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30" name="Google Shape;130;p19"/>
          <p:cNvGrpSpPr/>
          <p:nvPr/>
        </p:nvGrpSpPr>
        <p:grpSpPr>
          <a:xfrm>
            <a:off x="-600" y="128875"/>
            <a:ext cx="1773900" cy="4907250"/>
            <a:chOff x="-600" y="128875"/>
            <a:chExt cx="1773900" cy="4907250"/>
          </a:xfrm>
        </p:grpSpPr>
        <p:sp>
          <p:nvSpPr>
            <p:cNvPr id="131" name="Google Shape;131;p19"/>
            <p:cNvSpPr/>
            <p:nvPr/>
          </p:nvSpPr>
          <p:spPr>
            <a:xfrm>
              <a:off x="14100" y="484225"/>
              <a:ext cx="1759200" cy="4551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-600" y="128875"/>
              <a:ext cx="1759200" cy="582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Blocs de programmation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33" name="Google Shape;133;p19"/>
          <p:cNvSpPr/>
          <p:nvPr/>
        </p:nvSpPr>
        <p:spPr>
          <a:xfrm>
            <a:off x="1920425" y="3209625"/>
            <a:ext cx="4190100" cy="132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19"/>
          <p:cNvGrpSpPr/>
          <p:nvPr/>
        </p:nvGrpSpPr>
        <p:grpSpPr>
          <a:xfrm>
            <a:off x="1920425" y="329213"/>
            <a:ext cx="4452300" cy="4438113"/>
            <a:chOff x="1920425" y="329213"/>
            <a:chExt cx="4452300" cy="4438113"/>
          </a:xfrm>
        </p:grpSpPr>
        <p:sp>
          <p:nvSpPr>
            <p:cNvPr id="135" name="Google Shape;135;p19"/>
            <p:cNvSpPr/>
            <p:nvPr/>
          </p:nvSpPr>
          <p:spPr>
            <a:xfrm>
              <a:off x="1920425" y="560425"/>
              <a:ext cx="4452300" cy="4206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2994875" y="329213"/>
              <a:ext cx="2041200" cy="416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" sz="1600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Script</a:t>
              </a:r>
              <a:endParaRPr sz="16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S’initier à la programmation Scratch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SzPts val="2500"/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928"/>
            <a:ext cx="9144002" cy="509764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/>
          <p:nvPr/>
        </p:nvSpPr>
        <p:spPr>
          <a:xfrm>
            <a:off x="1289225" y="1052650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20"/>
          <p:cNvGrpSpPr/>
          <p:nvPr/>
        </p:nvGrpSpPr>
        <p:grpSpPr>
          <a:xfrm>
            <a:off x="6177575" y="3478250"/>
            <a:ext cx="2966350" cy="1642618"/>
            <a:chOff x="6177575" y="3478250"/>
            <a:chExt cx="2966350" cy="1642618"/>
          </a:xfrm>
        </p:grpSpPr>
        <p:sp>
          <p:nvSpPr>
            <p:cNvPr id="147" name="Google Shape;147;p20"/>
            <p:cNvSpPr/>
            <p:nvPr/>
          </p:nvSpPr>
          <p:spPr>
            <a:xfrm>
              <a:off x="87023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 txBox="1"/>
            <p:nvPr/>
          </p:nvSpPr>
          <p:spPr>
            <a:xfrm>
              <a:off x="6177575" y="3478250"/>
              <a:ext cx="2296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2. Choisir l’arrière-plan.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49" name="Google Shape;149;p20"/>
            <p:cNvCxnSpPr>
              <a:stCxn id="148" idx="3"/>
              <a:endCxn id="147" idx="0"/>
            </p:cNvCxnSpPr>
            <p:nvPr/>
          </p:nvCxnSpPr>
          <p:spPr>
            <a:xfrm>
              <a:off x="8474075" y="3678350"/>
              <a:ext cx="449100" cy="10128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50" name="Google Shape;150;p20"/>
          <p:cNvGrpSpPr/>
          <p:nvPr/>
        </p:nvGrpSpPr>
        <p:grpSpPr>
          <a:xfrm>
            <a:off x="5304650" y="3878450"/>
            <a:ext cx="3382075" cy="1242418"/>
            <a:chOff x="5304650" y="3878450"/>
            <a:chExt cx="3382075" cy="1242418"/>
          </a:xfrm>
        </p:grpSpPr>
        <p:sp>
          <p:nvSpPr>
            <p:cNvPr id="151" name="Google Shape;151;p20"/>
            <p:cNvSpPr/>
            <p:nvPr/>
          </p:nvSpPr>
          <p:spPr>
            <a:xfrm>
              <a:off x="8245125" y="4691268"/>
              <a:ext cx="441600" cy="4296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0"/>
            <p:cNvSpPr txBox="1"/>
            <p:nvPr/>
          </p:nvSpPr>
          <p:spPr>
            <a:xfrm>
              <a:off x="5304650" y="3878450"/>
              <a:ext cx="2756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Ubuntu"/>
                  <a:ea typeface="Ubuntu"/>
                  <a:cs typeface="Ubuntu"/>
                  <a:sym typeface="Ubuntu"/>
                </a:rPr>
                <a:t>1. Choisir le ou les sprite(s).</a:t>
              </a:r>
              <a:endParaRPr b="1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153" name="Google Shape;153;p20"/>
            <p:cNvCxnSpPr>
              <a:stCxn id="152" idx="3"/>
            </p:cNvCxnSpPr>
            <p:nvPr/>
          </p:nvCxnSpPr>
          <p:spPr>
            <a:xfrm>
              <a:off x="8061350" y="4078550"/>
              <a:ext cx="404700" cy="6126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54" name="Google Shape;154;p20"/>
          <p:cNvGrpSpPr/>
          <p:nvPr/>
        </p:nvGrpSpPr>
        <p:grpSpPr>
          <a:xfrm>
            <a:off x="1504100" y="9050"/>
            <a:ext cx="2927575" cy="5013676"/>
            <a:chOff x="1504100" y="9050"/>
            <a:chExt cx="2927575" cy="5013676"/>
          </a:xfrm>
        </p:grpSpPr>
        <p:sp>
          <p:nvSpPr>
            <p:cNvPr id="155" name="Google Shape;155;p20"/>
            <p:cNvSpPr/>
            <p:nvPr/>
          </p:nvSpPr>
          <p:spPr>
            <a:xfrm>
              <a:off x="1504100" y="9050"/>
              <a:ext cx="595800" cy="2811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1683375" y="3062226"/>
              <a:ext cx="2748300" cy="19605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 txBox="1"/>
            <p:nvPr/>
          </p:nvSpPr>
          <p:spPr>
            <a:xfrm>
              <a:off x="3265875" y="2662025"/>
              <a:ext cx="11658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0. Tutoriels</a:t>
              </a:r>
              <a:endParaRPr/>
            </a:p>
          </p:txBody>
        </p:sp>
        <p:sp>
          <p:nvSpPr>
            <p:cNvPr id="158" name="Google Shape;158;p20"/>
            <p:cNvSpPr txBox="1"/>
            <p:nvPr/>
          </p:nvSpPr>
          <p:spPr>
            <a:xfrm>
              <a:off x="1683375" y="204575"/>
              <a:ext cx="11658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0. Tutoriels</a:t>
              </a:r>
              <a:endParaRPr/>
            </a:p>
          </p:txBody>
        </p:sp>
      </p:grpSp>
      <p:sp>
        <p:nvSpPr>
          <p:cNvPr id="159" name="Google Shape;159;p20"/>
          <p:cNvSpPr txBox="1"/>
          <p:nvPr/>
        </p:nvSpPr>
        <p:spPr>
          <a:xfrm>
            <a:off x="1951950" y="1106368"/>
            <a:ext cx="224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3. Déplacer les blocs ici.</a:t>
            </a:r>
            <a:endParaRPr/>
          </a:p>
        </p:txBody>
      </p:sp>
      <p:grpSp>
        <p:nvGrpSpPr>
          <p:cNvPr id="160" name="Google Shape;160;p20"/>
          <p:cNvGrpSpPr/>
          <p:nvPr/>
        </p:nvGrpSpPr>
        <p:grpSpPr>
          <a:xfrm>
            <a:off x="6343400" y="264125"/>
            <a:ext cx="2904541" cy="972475"/>
            <a:chOff x="6343400" y="264125"/>
            <a:chExt cx="2904541" cy="972475"/>
          </a:xfrm>
        </p:grpSpPr>
        <p:sp>
          <p:nvSpPr>
            <p:cNvPr id="161" name="Google Shape;161;p20"/>
            <p:cNvSpPr txBox="1"/>
            <p:nvPr/>
          </p:nvSpPr>
          <p:spPr>
            <a:xfrm>
              <a:off x="6819441" y="621000"/>
              <a:ext cx="2428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4. Démarrer le programme avec le drapeau vert.</a:t>
              </a:r>
              <a:endParaRPr sz="1400" b="0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343400" y="264125"/>
              <a:ext cx="411600" cy="281100"/>
            </a:xfrm>
            <a:prstGeom prst="roundRect">
              <a:avLst>
                <a:gd name="adj" fmla="val 16667"/>
              </a:avLst>
            </a:prstGeom>
            <a:noFill/>
            <a:ln w="76200" cap="flat" cmpd="sng">
              <a:solidFill>
                <a:srgbClr val="FAA2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" name="Google Shape;163;p20"/>
            <p:cNvCxnSpPr/>
            <p:nvPr/>
          </p:nvCxnSpPr>
          <p:spPr>
            <a:xfrm rot="5400000" flipH="1">
              <a:off x="6556053" y="562775"/>
              <a:ext cx="307800" cy="272700"/>
            </a:xfrm>
            <a:prstGeom prst="bentConnector3">
              <a:avLst>
                <a:gd name="adj1" fmla="val -2104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325" y="914575"/>
            <a:ext cx="3143250" cy="41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-12950" y="0"/>
            <a:ext cx="9156900" cy="112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1"/>
          <p:cNvSpPr txBox="1"/>
          <p:nvPr/>
        </p:nvSpPr>
        <p:spPr>
          <a:xfrm>
            <a:off x="373025" y="1805875"/>
            <a:ext cx="53118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0.    Débuter avec un bloc drapeau.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un personnage (Sprite).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d’un arrière-plan.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le costume du Sprite.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Écrire un dialogue.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Utiliser un « Déplacement ».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Ajouter un « Son ». 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Animer le changement de costume.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Répéter.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170850" y="1127100"/>
            <a:ext cx="57201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Programme Scratch</a:t>
            </a:r>
            <a:r>
              <a:rPr lang="en" sz="1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Tutoriel sur vidéo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	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🔗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Programme avec dialogue</a:t>
            </a:r>
            <a:r>
              <a:rPr lang="en" sz="1200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</a:rPr>
              <a:t> (évènement Kreocode)</a:t>
            </a:r>
            <a:endParaRPr sz="1200">
              <a:solidFill>
                <a:schemeClr val="hlink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title" idx="4294967295"/>
          </p:nvPr>
        </p:nvSpPr>
        <p:spPr>
          <a:xfrm>
            <a:off x="157900" y="127350"/>
            <a:ext cx="59526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📑 Défi : Créer avec Scratch (langue)</a:t>
            </a:r>
            <a:endParaRPr sz="25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B5394"/>
                </a:solidFill>
                <a:latin typeface="Viga"/>
                <a:ea typeface="Viga"/>
                <a:cs typeface="Viga"/>
                <a:sym typeface="Viga"/>
              </a:rPr>
              <a:t>Expérimentation</a:t>
            </a:r>
            <a:endParaRPr sz="3000">
              <a:solidFill>
                <a:srgbClr val="0B5394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38853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Partager le lien de votre programme à l’aide de</a:t>
            </a:r>
            <a:r>
              <a:rPr lang="en" sz="22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ce</a:t>
            </a: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 DigiPad</a:t>
            </a:r>
            <a:r>
              <a:rPr lang="en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725" y="122925"/>
            <a:ext cx="994650" cy="8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5">
            <a:alphaModFix/>
          </a:blip>
          <a:srcRect b="38397"/>
          <a:stretch/>
        </p:blipFill>
        <p:spPr>
          <a:xfrm>
            <a:off x="311700" y="2939325"/>
            <a:ext cx="4752975" cy="19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/>
          <p:nvPr/>
        </p:nvSpPr>
        <p:spPr>
          <a:xfrm>
            <a:off x="2960300" y="2909475"/>
            <a:ext cx="1132200" cy="393600"/>
          </a:xfrm>
          <a:prstGeom prst="rect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2"/>
          <p:cNvSpPr/>
          <p:nvPr/>
        </p:nvSpPr>
        <p:spPr>
          <a:xfrm>
            <a:off x="2224920" y="2849175"/>
            <a:ext cx="591000" cy="51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A22A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450670" y="2829239"/>
            <a:ext cx="1635300" cy="514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buntu"/>
                <a:ea typeface="Ubuntu"/>
                <a:cs typeface="Ubuntu"/>
                <a:sym typeface="Ubuntu"/>
              </a:rPr>
              <a:t>Créer votre compte Scratch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7624" y="1017725"/>
            <a:ext cx="3173976" cy="31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Microsoft Office PowerPoint</Application>
  <PresentationFormat>Affichage à l'écran (16:9)</PresentationFormat>
  <Paragraphs>124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Dosis</vt:lpstr>
      <vt:lpstr>Ubuntu</vt:lpstr>
      <vt:lpstr>Century Gothic</vt:lpstr>
      <vt:lpstr>Merriweather</vt:lpstr>
      <vt:lpstr>Roboto</vt:lpstr>
      <vt:lpstr>Arial</vt:lpstr>
      <vt:lpstr>Viga</vt:lpstr>
      <vt:lpstr>Simple Light</vt:lpstr>
      <vt:lpstr>Présentation PowerPoint</vt:lpstr>
      <vt:lpstr>Présentation PowerPoint</vt:lpstr>
      <vt:lpstr>Plan</vt:lpstr>
      <vt:lpstr>Présentation de Scratch</vt:lpstr>
      <vt:lpstr>Pourquoi programmer?</vt:lpstr>
      <vt:lpstr>S’initier à la programmation Scratch</vt:lpstr>
      <vt:lpstr>S’initier à la programmation Scratch</vt:lpstr>
      <vt:lpstr>📑 Défi : Créer avec Scratch (langue)</vt:lpstr>
      <vt:lpstr>Expérimentation</vt:lpstr>
      <vt:lpstr>📑 Dessiner avec l’outil « stylo » (mathématique)</vt:lpstr>
      <vt:lpstr>📑 Carte du Canada (univers social)</vt:lpstr>
      <vt:lpstr>📑 Ressources</vt:lpstr>
      <vt:lpstr>L’équipe du RÉCIT MST est disponible  les mercredis matins de 9 h à 11 h 30. </vt:lpstr>
      <vt:lpstr>Présentation PowerPoint</vt:lpstr>
      <vt:lpstr>📑 Badge « Découverte »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Fiset Sonia</cp:lastModifiedBy>
  <cp:revision>1</cp:revision>
  <dcterms:modified xsi:type="dcterms:W3CDTF">2022-10-25T19:21:08Z</dcterms:modified>
</cp:coreProperties>
</file>