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embeddedFontLst>
    <p:embeddedFont>
      <p:font typeface="Amatic SC" panose="020B0604020202020204" charset="-79"/>
      <p:regular r:id="rId39"/>
      <p:bold r:id="rId40"/>
    </p:embeddedFont>
    <p:embeddedFont>
      <p:font typeface="Bangers" panose="020B0604020202020204" charset="0"/>
      <p:regular r:id="rId41"/>
    </p:embeddedFont>
    <p:embeddedFont>
      <p:font typeface="Cousine" panose="020B0604020202020204" charset="0"/>
      <p:regular r:id="rId42"/>
      <p:bold r:id="rId43"/>
      <p:italic r:id="rId44"/>
      <p:bold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Helvetica Neue" panose="020B0604020202020204" charset="0"/>
      <p:regular r:id="rId50"/>
      <p:bold r:id="rId51"/>
      <p:italic r:id="rId52"/>
      <p:boldItalic r:id="rId53"/>
    </p:embeddedFont>
    <p:embeddedFont>
      <p:font typeface="Merriweather" panose="020B0604020202020204" charset="0"/>
      <p:regular r:id="rId54"/>
      <p:bold r:id="rId55"/>
      <p:italic r:id="rId56"/>
      <p:boldItalic r:id="rId57"/>
    </p:embeddedFont>
    <p:embeddedFont>
      <p:font typeface="Nixie One" panose="020B0604020202020204" charset="0"/>
      <p:regular r:id="rId58"/>
    </p:embeddedFont>
    <p:embeddedFont>
      <p:font typeface="Permanent Marker" panose="020B0604020202020204" charset="0"/>
      <p:regular r:id="rId59"/>
    </p:embeddedFont>
    <p:embeddedFont>
      <p:font typeface="Sniglet" panose="020B0604020202020204" charset="0"/>
      <p:regular r:id="rId60"/>
    </p:embeddedFont>
    <p:embeddedFont>
      <p:font typeface="Source Code Pro" panose="020B0604020202020204" charset="0"/>
      <p:regular r:id="rId61"/>
      <p:bold r:id="rId62"/>
      <p:italic r:id="rId63"/>
      <p:boldItalic r:id="rId64"/>
    </p:embeddedFont>
    <p:embeddedFont>
      <p:font typeface="Trebuchet MS" panose="020B0603020202020204" pitchFamily="34" charset="0"/>
      <p:regular r:id="rId65"/>
      <p:bold r:id="rId66"/>
      <p:italic r:id="rId67"/>
      <p:boldItalic r:id="rId68"/>
    </p:embeddedFont>
    <p:embeddedFont>
      <p:font typeface="Ubuntu" panose="020B0604020202020204" charset="0"/>
      <p:regular r:id="rId69"/>
      <p:bold r:id="rId70"/>
      <p:italic r:id="rId71"/>
      <p:boldItalic r:id="rId72"/>
    </p:embeddedFont>
    <p:embeddedFont>
      <p:font typeface="Varela Round" panose="020B0604020202020204" charset="-79"/>
      <p:regular r:id="rId73"/>
    </p:embeddedFont>
    <p:embeddedFont>
      <p:font typeface="Viga" panose="020B0604020202020204" charset="0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font" Target="fonts/font36.fntdata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Relationship Id="rId34" Type="http://schemas.openxmlformats.org/officeDocument/2006/relationships/slide" Target="slides/slide32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758a4b8866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758a4b8866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4e10323f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4e10323f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758a4b87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758a4b87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4e10323f6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4" name="Google Shape;1964;g4e10323f6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g54dde61a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3" name="Google Shape;1973;g54dde61a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54dde61a5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54dde61a5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5528283e7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5528283e7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4eb1d46be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4eb1d46be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g4d185647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6" name="Google Shape;2006;g4d185647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g4eb1d46be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4" name="Google Shape;2014;g4eb1d46be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4eb1d46b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4eb1d46b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553dfffe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553dfffe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553dfffe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553dfffe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g4eb1d46b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0" name="Google Shape;2050;g4eb1d46be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4eb1d46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9" name="Google Shape;2069;g4eb1d46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g553dfffe4a_0_1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6" name="Google Shape;2086;g553dfffe4a_0_1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eb1d46be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eb1d46be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38ede4aa1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38ede4aa1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g5528283e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0" name="Google Shape;2110;g5528283e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553dfffe4a_0_1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553dfffe4a_0_1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10df25535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10df25535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g4eb1d46b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6" name="Google Shape;2126;g4eb1d46b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4e10323f6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4e10323f60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g553f08d1b9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0" name="Google Shape;2140;g553f08d1b9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Garder 30 minutes pour la finale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: badges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6bd1fb9d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6bd1fb9dd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6bd1fb9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6bd1fb9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4e10323f60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4e10323f60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75e5c200a2_0_1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75e5c200a2_0_1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75e5c200a2_0_1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75e5c200a2_0_1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75e5c200a2_0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75e5c200a2_0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75e5c200a2_0_1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75e5c200a2_0_1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4fff47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4fff47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4fff47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4fff47f9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9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5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16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4" name="Google Shape;1824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8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30" name="Google Shape;1830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4" name="Google Shape;1834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21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7" name="Google Shape;1837;p2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8" name="Google Shape;1838;p21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839" name="Google Shape;1839;p21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0" name="Google Shape;1840;p2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41" name="Google Shape;1841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10"/>
            <a:ext cx="9152065" cy="6864065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882525"/>
            <a:ext cx="60282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3329551"/>
            <a:ext cx="60282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2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844" name="Google Shape;1844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847" name="Google Shape;1847;p23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48" name="Google Shape;1848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5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bit.ly/mst12dec2019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citmst.qc.ca/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https://view.genial.ly/5d812659369a7d0fc95ca03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recitmst.qc.ca/blockly/" TargetMode="External"/><Relationship Id="rId7" Type="http://schemas.openxmlformats.org/officeDocument/2006/relationships/hyperlink" Target="https://itunes.apple.com/us/app/scratchjr/id895485086?mt=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atch.mit.edu/" TargetMode="External"/><Relationship Id="rId5" Type="http://schemas.openxmlformats.org/officeDocument/2006/relationships/hyperlink" Target="https://www.allcancode.com/web" TargetMode="External"/><Relationship Id="rId4" Type="http://schemas.openxmlformats.org/officeDocument/2006/relationships/hyperlink" Target="http://code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hyperlink" Target="https://docs.google.com/document/d/1Vi8KNnGLIq9yFRF5ifrU_PpWA4XsXRGbKc_9dOddPeg/edit?usp=sharing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docs.google.com/document/d/1V_x6j20PyKZfBKhn2QSg1WeRt0FHJrqdUd-TyMUD6OY/edit?usp=sharing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scratch.mit.edu/projects/189233210/editor/" TargetMode="Externa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No7Rp9uBFYpxg2OGhHF-VoCbQqWScqz/view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i8KNnGLIq9yFRF5ifrU_PpWA4XsXRGbKc_9dOddPeg/edit?usp=shar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u/1/d/1dA1AUjkza0MP9Mae2USlv6dMPAhroBmk8C8TG2w4zbA/copy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docs.google.com/document/d/1Jio-7UoSTEUVARd-8zGm6nB8PipMXJMv7uSOkakXS7M/edit?usp=shari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L7zrdZ7JrwKsScwQS7_gA1s2rK4qO5sQ" TargetMode="External"/><Relationship Id="rId7" Type="http://schemas.openxmlformats.org/officeDocument/2006/relationships/hyperlink" Target="https://recitpresco.qc.ca/fr/pages/robotique/scratch-junio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scratch.mit.edu/projects/254220533/edito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Z2WyIRuBkD-zHZs6giQUkvQONkSfWVZhTVG3qqJ2Tk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queaki.recitmst.qc.ca/GuideJeu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drive.google.com/open?id=1-jy6jA7UcfhACV4O7Kesz7706Te2QFlm" TargetMode="External"/><Relationship Id="rId4" Type="http://schemas.openxmlformats.org/officeDocument/2006/relationships/hyperlink" Target="https://scratch.mit.edu/starter_projects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ideas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://robot-tic.qc.ca/" TargetMode="External"/><Relationship Id="rId7" Type="http://schemas.openxmlformats.org/officeDocument/2006/relationships/hyperlink" Target="https://docs.google.com/spreadsheets/d/1GrJhOJOMHvNZUAPDR9g2A8CHm0Lrxbn8m_waCoEjap0/edit?usp=sharing" TargetMode="External"/><Relationship Id="rId12" Type="http://schemas.openxmlformats.org/officeDocument/2006/relationships/hyperlink" Target="https://www.facebook.com/groups/704851039666407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google.com/document/d/108UqqlzNy4EPOa4cqk6MxGhkaQ0ZDi3ktIeBD4DJ6c8/edit?usp=sharing" TargetMode="External"/><Relationship Id="rId11" Type="http://schemas.openxmlformats.org/officeDocument/2006/relationships/hyperlink" Target="https://campus.recit.qc.ca/course/view.php?id=16" TargetMode="External"/><Relationship Id="rId5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10" Type="http://schemas.openxmlformats.org/officeDocument/2006/relationships/hyperlink" Target="https://www.lecampusjunior.fr/" TargetMode="External"/><Relationship Id="rId4" Type="http://schemas.openxmlformats.org/officeDocument/2006/relationships/hyperlink" Target="https://padlet.com/sonya_fiset/iynl5ljakmxn" TargetMode="External"/><Relationship Id="rId9" Type="http://schemas.openxmlformats.org/officeDocument/2006/relationships/hyperlink" Target="https://campus.recit.qc.ca/course/view.php?id=1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onya.fiset@recitmst.qc.ca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bit.ly/mst29nov2019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5"/>
          <p:cNvSpPr txBox="1">
            <a:spLocks noGrp="1"/>
          </p:cNvSpPr>
          <p:nvPr>
            <p:ph type="ctrTitle"/>
          </p:nvPr>
        </p:nvSpPr>
        <p:spPr>
          <a:xfrm>
            <a:off x="578225" y="611750"/>
            <a:ext cx="8256300" cy="5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19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b="1">
              <a:solidFill>
                <a:srgbClr val="9900FF"/>
              </a:solidFill>
              <a:highlight>
                <a:srgbClr val="FAFA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Programmation 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Scratch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8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Commission scolaire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Ubuntu"/>
                <a:ea typeface="Ubuntu"/>
                <a:cs typeface="Ubuntu"/>
                <a:sym typeface="Ubuntu"/>
              </a:rPr>
              <a:t>Du Portages-de-l’Outaouais</a:t>
            </a: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Lien de la formation :</a:t>
            </a: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http://bit.ly/mst12dec2019</a:t>
            </a:r>
            <a:endParaRPr sz="3600">
              <a:solidFill>
                <a:srgbClr val="2C3E50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00FF"/>
              </a:solidFill>
            </a:endParaRPr>
          </a:p>
        </p:txBody>
      </p:sp>
      <p:pic>
        <p:nvPicPr>
          <p:cNvPr id="1856" name="Google Shape;18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171" y="4820075"/>
            <a:ext cx="1523950" cy="14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5175"/>
            <a:ext cx="1635450" cy="16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Google Shape;1858;p25"/>
          <p:cNvSpPr/>
          <p:nvPr/>
        </p:nvSpPr>
        <p:spPr>
          <a:xfrm>
            <a:off x="0" y="6460800"/>
            <a:ext cx="9144000" cy="39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Créé par Sonya Fiset, Service national </a:t>
            </a:r>
            <a:r>
              <a:rPr lang="en" sz="1100"/>
              <a:t>du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RÉCIT MST</a:t>
            </a:r>
            <a:r>
              <a:rPr lang="en" sz="1100">
                <a:solidFill>
                  <a:schemeClr val="dk1"/>
                </a:solidFill>
              </a:rPr>
              <a:t> 2019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CC BY-NC-SA</a:t>
            </a:r>
            <a:endParaRPr sz="1100"/>
          </a:p>
        </p:txBody>
      </p:sp>
      <p:pic>
        <p:nvPicPr>
          <p:cNvPr id="1859" name="Google Shape;1859;p2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9600" y="6460800"/>
            <a:ext cx="1434400" cy="3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34"/>
          <p:cNvSpPr txBox="1"/>
          <p:nvPr/>
        </p:nvSpPr>
        <p:spPr>
          <a:xfrm>
            <a:off x="6745925" y="601050"/>
            <a:ext cx="2089200" cy="56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/>
          </a:p>
        </p:txBody>
      </p:sp>
      <p:sp>
        <p:nvSpPr>
          <p:cNvPr id="1933" name="Google Shape;1933;p34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4" name="Google Shape;193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23" y="599225"/>
            <a:ext cx="6036177" cy="56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5" name="Google Shape;1935;p34"/>
          <p:cNvSpPr/>
          <p:nvPr/>
        </p:nvSpPr>
        <p:spPr>
          <a:xfrm>
            <a:off x="3689175" y="7189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34"/>
          <p:cNvSpPr/>
          <p:nvPr/>
        </p:nvSpPr>
        <p:spPr>
          <a:xfrm>
            <a:off x="3689175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34"/>
          <p:cNvSpPr/>
          <p:nvPr/>
        </p:nvSpPr>
        <p:spPr>
          <a:xfrm>
            <a:off x="5375575" y="35357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34"/>
          <p:cNvSpPr/>
          <p:nvPr/>
        </p:nvSpPr>
        <p:spPr>
          <a:xfrm>
            <a:off x="5007175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34"/>
          <p:cNvSpPr/>
          <p:nvPr/>
        </p:nvSpPr>
        <p:spPr>
          <a:xfrm>
            <a:off x="3551500" y="570822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34"/>
          <p:cNvSpPr/>
          <p:nvPr/>
        </p:nvSpPr>
        <p:spPr>
          <a:xfrm>
            <a:off x="1944475" y="577550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34"/>
          <p:cNvSpPr/>
          <p:nvPr/>
        </p:nvSpPr>
        <p:spPr>
          <a:xfrm>
            <a:off x="611750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34"/>
          <p:cNvSpPr/>
          <p:nvPr/>
        </p:nvSpPr>
        <p:spPr>
          <a:xfrm>
            <a:off x="235725" y="3469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34"/>
          <p:cNvSpPr/>
          <p:nvPr/>
        </p:nvSpPr>
        <p:spPr>
          <a:xfrm>
            <a:off x="1900300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4" name="Google Shape;194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6125" y="590297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3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3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1" name="Google Shape;19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0" y="1028300"/>
            <a:ext cx="8950625" cy="50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2" name="Google Shape;1952;p35"/>
          <p:cNvSpPr/>
          <p:nvPr/>
        </p:nvSpPr>
        <p:spPr>
          <a:xfrm>
            <a:off x="3629575" y="1527250"/>
            <a:ext cx="136500" cy="295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36"/>
          <p:cNvSpPr txBox="1"/>
          <p:nvPr/>
        </p:nvSpPr>
        <p:spPr>
          <a:xfrm>
            <a:off x="4980050" y="3255100"/>
            <a:ext cx="3533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Campus Récit</a:t>
            </a:r>
            <a:endParaRPr sz="2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gratuit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connecter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Liste des autoformations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58" name="Google Shape;1958;p36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36"/>
          <p:cNvSpPr txBox="1">
            <a:spLocks noGrp="1"/>
          </p:cNvSpPr>
          <p:nvPr>
            <p:ph type="title" idx="4294967295"/>
          </p:nvPr>
        </p:nvSpPr>
        <p:spPr>
          <a:xfrm>
            <a:off x="836975" y="2403975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1960" name="Google Shape;19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37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67" name="Google Shape;1967;p37"/>
          <p:cNvSpPr txBox="1">
            <a:spLocks noGrp="1"/>
          </p:cNvSpPr>
          <p:nvPr>
            <p:ph type="body" idx="1"/>
          </p:nvPr>
        </p:nvSpPr>
        <p:spPr>
          <a:xfrm>
            <a:off x="270900" y="1283600"/>
            <a:ext cx="8725800" cy="5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68" name="Google Shape;1968;p37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725875"/>
            <a:ext cx="5149052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9" name="Google Shape;1969;p37"/>
          <p:cNvSpPr txBox="1"/>
          <p:nvPr/>
        </p:nvSpPr>
        <p:spPr>
          <a:xfrm>
            <a:off x="606800" y="2720175"/>
            <a:ext cx="25737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connexion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installation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Base de programmation par blocs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Évolutif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Addictif ;-)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70" name="Google Shape;197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38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76" name="Google Shape;1976;p38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77" name="Google Shape;1977;p38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906974"/>
            <a:ext cx="5524074" cy="350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8" name="Google Shape;1978;p38"/>
          <p:cNvSpPr txBox="1"/>
          <p:nvPr/>
        </p:nvSpPr>
        <p:spPr>
          <a:xfrm>
            <a:off x="648650" y="2982825"/>
            <a:ext cx="25320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Compte enseignant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Suivi des élèves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Tous âges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Ludique (thèmes)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Tutoriel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79" name="Google Shape;197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9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85" name="Google Shape;1985;p39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Sans connexion, base de la programmation, pas à pas. 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Run Marco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https://www.allcancode.com/web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Si les élèves aiment ce type d’activité, c’est un autre outil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https://scratch.mit.edu/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6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On est prêt pour programmer... on lance des défis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ScratchJr, application sur tablette pour le préscolaire et le premier cycle : </a:t>
            </a:r>
            <a:r>
              <a:rPr lang="en" sz="18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https://itunes.apple.com/us/app/scratchjr/id895485086?mt=8</a:t>
            </a:r>
            <a:endParaRPr sz="1800"/>
          </a:p>
        </p:txBody>
      </p:sp>
      <p:sp>
        <p:nvSpPr>
          <p:cNvPr id="1986" name="Google Shape;1986;p39"/>
          <p:cNvSpPr/>
          <p:nvPr/>
        </p:nvSpPr>
        <p:spPr>
          <a:xfrm>
            <a:off x="0" y="45792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987" name="Google Shape;1987;p39"/>
          <p:cNvSpPr/>
          <p:nvPr/>
        </p:nvSpPr>
        <p:spPr>
          <a:xfrm>
            <a:off x="0" y="27504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988" name="Google Shape;1988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0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3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en mathématiques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994" name="Google Shape;1994;p40"/>
          <p:cNvSpPr txBox="1">
            <a:spLocks noGrp="1"/>
          </p:cNvSpPr>
          <p:nvPr>
            <p:ph type="body" idx="4294967295"/>
          </p:nvPr>
        </p:nvSpPr>
        <p:spPr>
          <a:xfrm>
            <a:off x="311700" y="2380525"/>
            <a:ext cx="85206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chemeClr val="hlink"/>
                </a:solidFill>
                <a:hlinkClick r:id="rId3"/>
              </a:rPr>
              <a:t>Continuum en lien avec la programmation</a:t>
            </a:r>
            <a:endParaRPr>
              <a:solidFill>
                <a:srgbClr val="617A86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995" name="Google Shape;19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41"/>
          <p:cNvSpPr/>
          <p:nvPr/>
        </p:nvSpPr>
        <p:spPr>
          <a:xfrm>
            <a:off x="639700" y="1260600"/>
            <a:ext cx="7695300" cy="44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41"/>
          <p:cNvSpPr txBox="1">
            <a:spLocks noGrp="1"/>
          </p:cNvSpPr>
          <p:nvPr>
            <p:ph type="body" idx="1"/>
          </p:nvPr>
        </p:nvSpPr>
        <p:spPr>
          <a:xfrm>
            <a:off x="599700" y="1164175"/>
            <a:ext cx="8011500" cy="5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Merriweather"/>
              <a:buAutoNum type="arabicPeriod"/>
            </a:pPr>
            <a:r>
              <a:rPr lang="en" sz="2400" b="1" i="0" u="sng">
                <a:solidFill>
                  <a:srgbClr val="FAA22A"/>
                </a:solidFill>
                <a:highlight>
                  <a:srgbClr val="FFFFFF"/>
                </a:highlight>
                <a:hlinkClick r:id="rId3"/>
              </a:rPr>
              <a:t>www.scratch.mit.edu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Merriweather"/>
              <a:buAutoNum type="arabicPeriod"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“Rejoindre Scratch” en haut à droite et suivre les indications pour se créer un compte.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3.	“Créer” en haut à gauche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4.	Effacez “Untitled” pour “Somme de 2 nombres”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0">
                <a:solidFill>
                  <a:srgbClr val="FAA22A"/>
                </a:solidFill>
                <a:highlight>
                  <a:srgbClr val="FFFFFF"/>
                </a:highlight>
              </a:rPr>
              <a:t>Défi : on clique partout et on partage nos découvertes!</a:t>
            </a:r>
            <a:endParaRPr sz="2400" b="1" i="0">
              <a:solidFill>
                <a:srgbClr val="FAA22A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41"/>
          <p:cNvSpPr txBox="1"/>
          <p:nvPr/>
        </p:nvSpPr>
        <p:spPr>
          <a:xfrm>
            <a:off x="1737175" y="334475"/>
            <a:ext cx="53412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vos claviers!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3" name="Google Shape;20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42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1-Choisir un lutin (Sprite)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2-Animation avec un changement de costume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3-Choix d’un arrière-plan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4-Déplacement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5-Écrire un dialogue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6-Ajouter le bloc Son pour ajouter du bruit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7-Images libres de droit dans Google ou </a:t>
            </a:r>
            <a:r>
              <a:rPr lang="en" sz="28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Pixabay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9" name="Google Shape;200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394300"/>
            <a:ext cx="2599416" cy="1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0" name="Google Shape;2010;p42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1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Animation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Plan de travail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11" name="Google Shape;201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4525" y="584622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43"/>
          <p:cNvSpPr txBox="1"/>
          <p:nvPr/>
        </p:nvSpPr>
        <p:spPr>
          <a:xfrm>
            <a:off x="514400" y="262122"/>
            <a:ext cx="84207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AA22A"/>
                </a:solidFill>
              </a:rPr>
              <a:t>Jeu d’activité de programmation débranchée</a:t>
            </a:r>
            <a:endParaRPr sz="2400" b="1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</a:rPr>
              <a:t>Géométrie : Construction et description des figures planes</a:t>
            </a: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feuille de plan de travail </a:t>
            </a:r>
            <a:r>
              <a:rPr lang="en" sz="2400">
                <a:solidFill>
                  <a:srgbClr val="FAA22A"/>
                </a:solidFill>
              </a:rPr>
              <a:t>et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programme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2017" name="Google Shape;201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842" y="2704933"/>
            <a:ext cx="23907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774" y="2323934"/>
            <a:ext cx="2935200" cy="25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7374" y="2476333"/>
            <a:ext cx="3019068" cy="22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2000" y="4964600"/>
            <a:ext cx="1878000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8375" y="4964600"/>
            <a:ext cx="2130178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8842" y="4863933"/>
            <a:ext cx="2228868" cy="1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26"/>
          <p:cNvSpPr txBox="1">
            <a:spLocks noGrp="1"/>
          </p:cNvSpPr>
          <p:nvPr>
            <p:ph type="ctrTitle" idx="4294967295"/>
          </p:nvPr>
        </p:nvSpPr>
        <p:spPr>
          <a:xfrm>
            <a:off x="766225" y="599250"/>
            <a:ext cx="5293200" cy="31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Bonjour!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Lien de la présentation :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http://recitmst.qc.ca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5" name="Google Shape;1865;p26"/>
          <p:cNvSpPr txBox="1">
            <a:spLocks noGrp="1"/>
          </p:cNvSpPr>
          <p:nvPr>
            <p:ph type="body" idx="4294967295"/>
          </p:nvPr>
        </p:nvSpPr>
        <p:spPr>
          <a:xfrm>
            <a:off x="2811675" y="5158475"/>
            <a:ext cx="5713500" cy="10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Sonya Fiset</a:t>
            </a:r>
            <a:endParaRPr sz="1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Service national du Récit MST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866" name="Google Shape;18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058" y="4543120"/>
            <a:ext cx="1644025" cy="16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875" y="1392088"/>
            <a:ext cx="2152575" cy="21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44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11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(défis géométriques et créativité)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29" name="Google Shape;2029;p44" title="ScreenRecording_01-08-2019 11-14-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425" y="3666950"/>
            <a:ext cx="3605326" cy="2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Google Shape;203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0" y="1452150"/>
            <a:ext cx="4034775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875" y="1794200"/>
            <a:ext cx="4116416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2" name="Google Shape;203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66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p45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0-Activité débranchée, tracer avec le corps un carré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«Carré arc-en-ciel»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4-Cacher le lutin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5-Tracer le carré : 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6-Répéter 360, ajouter 1 à la couleur du stylo et tourner d’un degré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8" name="Google Shape;2038;p45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2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39" name="Google Shape;203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4525" y="57323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46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«Somme de 2 nombres»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3-Définir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4-Définir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45" name="Google Shape;2045;p46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3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46" name="Google Shape;204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975" y="3069500"/>
            <a:ext cx="3666225" cy="33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299" y="310000"/>
            <a:ext cx="1156900" cy="11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47"/>
          <p:cNvSpPr txBox="1"/>
          <p:nvPr/>
        </p:nvSpPr>
        <p:spPr>
          <a:xfrm>
            <a:off x="878850" y="503000"/>
            <a:ext cx="71334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Structure générale d’un programme:</a:t>
            </a: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17A86"/>
                </a:solidFill>
                <a:latin typeface="Merriweather"/>
                <a:ea typeface="Merriweather"/>
                <a:cs typeface="Merriweather"/>
                <a:sym typeface="Merriweather"/>
              </a:rPr>
              <a:t>une question d’ENTRÉES et de SORTIES.</a:t>
            </a:r>
            <a:endParaRPr sz="2400">
              <a:solidFill>
                <a:srgbClr val="617A8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3" name="Google Shape;2053;p47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47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55" name="Google Shape;2055;p47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56" name="Google Shape;2056;p47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57" name="Google Shape;2057;p47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2058" name="Google Shape;2058;p47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61" name="Google Shape;2061;p47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62" name="Google Shape;2062;p47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63" name="Google Shape;2063;p47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Intention: </a:t>
            </a:r>
            <a:r>
              <a:rPr lang="en" sz="2000" i="1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sz="2000" i="1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4" name="Google Shape;2064;p47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5" name="Google Shape;2065;p47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66" name="Google Shape;20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48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SOMME DE 2 NOMBRES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72" name="Google Shape;2072;p48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48"/>
          <p:cNvSpPr txBox="1"/>
          <p:nvPr/>
        </p:nvSpPr>
        <p:spPr>
          <a:xfrm>
            <a:off x="228225" y="3102738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74" name="Google Shape;2074;p48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75" name="Google Shape;2075;p48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076" name="Google Shape;2076;p48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8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8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79" name="Google Shape;2079;p48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80" name="Google Shape;2080;p48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81" name="Google Shape;2081;p48"/>
          <p:cNvSpPr txBox="1"/>
          <p:nvPr/>
        </p:nvSpPr>
        <p:spPr>
          <a:xfrm>
            <a:off x="3140050" y="2793075"/>
            <a:ext cx="29565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82" name="Google Shape;2082;p48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2083" name="Google Shape;208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49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-Produit de 2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-Somme de 3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-Aire d’un rectangle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-Périmètre d’un rectangle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-Moyenne de 4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-Autres défis au choix!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89" name="Google Shape;2089;p49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Prochain Défi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 vierge</a:t>
            </a:r>
            <a:r>
              <a:rPr lang="en" sz="24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90" name="Google Shape;209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50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Les blocs de Scratch 3.0</a:t>
            </a: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imprimer ou à afficher sur les murs de votre classe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96" name="Google Shape;209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50" y="3128275"/>
            <a:ext cx="3867600" cy="2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" name="Google Shape;209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3356" y="3097337"/>
            <a:ext cx="4083793" cy="26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8" name="Google Shape;209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9" name="Google Shape;2099;p50"/>
          <p:cNvSpPr txBox="1"/>
          <p:nvPr/>
        </p:nvSpPr>
        <p:spPr>
          <a:xfrm>
            <a:off x="1604850" y="6142375"/>
            <a:ext cx="343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00" name="Google Shape;2100;p50"/>
          <p:cNvSpPr txBox="1"/>
          <p:nvPr/>
        </p:nvSpPr>
        <p:spPr>
          <a:xfrm>
            <a:off x="769950" y="6094675"/>
            <a:ext cx="7132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7"/>
              </a:rPr>
              <a:t>Matériel disponible de ScratchJr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51"/>
          <p:cNvSpPr txBox="1">
            <a:spLocks noGrp="1"/>
          </p:cNvSpPr>
          <p:nvPr>
            <p:ph type="body" idx="1"/>
          </p:nvPr>
        </p:nvSpPr>
        <p:spPr>
          <a:xfrm>
            <a:off x="2393575" y="800000"/>
            <a:ext cx="6347100" cy="56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Missions </a:t>
            </a: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(vidéos et Aide)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5e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Campus Junior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4e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2106" name="Google Shape;210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4725"/>
            <a:ext cx="2157050" cy="17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52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4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(Autres qu’en mathématiques)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113" name="Google Shape;2113;p52"/>
          <p:cNvSpPr txBox="1">
            <a:spLocks noGrp="1"/>
          </p:cNvSpPr>
          <p:nvPr>
            <p:ph type="body" idx="4294967295"/>
          </p:nvPr>
        </p:nvSpPr>
        <p:spPr>
          <a:xfrm>
            <a:off x="311700" y="2380525"/>
            <a:ext cx="85206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rgbClr val="617A86"/>
                </a:solidFill>
                <a:hlinkClick r:id="rId3"/>
              </a:rPr>
              <a:t>Idées de programmation en langues</a:t>
            </a:r>
            <a:endParaRPr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4"/>
              </a:rPr>
              <a:t>Carte du Canada en univers social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5"/>
              </a:rPr>
              <a:t>Idées en arts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6"/>
              </a:rPr>
              <a:t>Idées en sciences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Animations (</a:t>
            </a:r>
            <a:r>
              <a:rPr lang="en" sz="2400" u="sng">
                <a:solidFill>
                  <a:srgbClr val="617A86"/>
                </a:solidFill>
                <a:hlinkClick r:id="rId7"/>
              </a:rPr>
              <a:t>cartes de voeux</a:t>
            </a:r>
            <a:r>
              <a:rPr lang="en" sz="2400">
                <a:solidFill>
                  <a:srgbClr val="617A86"/>
                </a:solidFill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hlinkClick r:id="rId8"/>
              </a:rPr>
              <a:t>BD</a:t>
            </a:r>
            <a:r>
              <a:rPr lang="en" sz="2400">
                <a:solidFill>
                  <a:srgbClr val="617A86"/>
                </a:solidFill>
              </a:rPr>
              <a:t>)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9"/>
              </a:rPr>
              <a:t>Jeux vidéos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0"/>
              </a:rPr>
              <a:t>bingo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1"/>
              </a:rPr>
              <a:t>cadenas virtuel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Et une infinité d’autres possibilités...</a:t>
            </a: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2114" name="Google Shape;2114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53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20" name="Google Shape;2120;p53"/>
          <p:cNvSpPr txBox="1"/>
          <p:nvPr/>
        </p:nvSpPr>
        <p:spPr>
          <a:xfrm>
            <a:off x="905775" y="394300"/>
            <a:ext cx="6926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carte du Canada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21" name="Google Shape;212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1313463"/>
            <a:ext cx="5641424" cy="42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2" name="Google Shape;2122;p53"/>
          <p:cNvSpPr txBox="1"/>
          <p:nvPr/>
        </p:nvSpPr>
        <p:spPr>
          <a:xfrm>
            <a:off x="1143000" y="5958600"/>
            <a:ext cx="7326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23" name="Google Shape;212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27"/>
          <p:cNvSpPr/>
          <p:nvPr/>
        </p:nvSpPr>
        <p:spPr>
          <a:xfrm>
            <a:off x="1596875" y="743600"/>
            <a:ext cx="6407100" cy="4257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rPr>
              <a:t>Plan de la formation :</a:t>
            </a:r>
            <a:endParaRPr sz="3600" b="1">
              <a:solidFill>
                <a:srgbClr val="617A86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Bienvenue</a:t>
            </a:r>
            <a:endParaRPr sz="115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Questions : 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Niveau d’aisance en programmation?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Pourquoi programmer? 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Outils pour s’initier à la programmation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Temps d’expérimentation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Documentation</a:t>
            </a:r>
            <a:endParaRPr sz="2400">
              <a:solidFill>
                <a:srgbClr val="7F888F"/>
              </a:solidFill>
              <a:uFill>
                <a:noFill/>
              </a:u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Retour et badge de participation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1300600" y="743600"/>
            <a:ext cx="6703388" cy="541324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19050" cap="flat" cmpd="sng">
            <a:solidFill>
              <a:srgbClr val="F55D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5" name="Google Shape;18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54"/>
          <p:cNvSpPr txBox="1">
            <a:spLocks noGrp="1"/>
          </p:cNvSpPr>
          <p:nvPr>
            <p:ph type="title"/>
          </p:nvPr>
        </p:nvSpPr>
        <p:spPr>
          <a:xfrm>
            <a:off x="1131750" y="143300"/>
            <a:ext cx="6880500" cy="6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</a:rPr>
              <a:t>Des défis</a:t>
            </a:r>
            <a:endParaRPr sz="3600">
              <a:solidFill>
                <a:srgbClr val="FAA22A"/>
              </a:solidFill>
            </a:endParaRPr>
          </a:p>
        </p:txBody>
      </p:sp>
      <p:sp>
        <p:nvSpPr>
          <p:cNvPr id="2129" name="Google Shape;2129;p54"/>
          <p:cNvSpPr txBox="1">
            <a:spLocks noGrp="1"/>
          </p:cNvSpPr>
          <p:nvPr>
            <p:ph type="body" idx="1"/>
          </p:nvPr>
        </p:nvSpPr>
        <p:spPr>
          <a:xfrm>
            <a:off x="713025" y="815900"/>
            <a:ext cx="7817400" cy="58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#1 : Le carré (triangle, pentagone)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#2 : La discussion, dialogue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#3 : La conduite, jeu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Idées de projets, tempête d’idées (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voir cette page</a:t>
            </a: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#4 : Au choix dans les défis suivants :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a.Questionnaire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b.Calcul de prix de taxes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c.Modifier un programme existant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Lien de projets pour débutants :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https://scratch.mit.edu/starter_projects/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Lien de défis en anglais :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https://drive.google.com/open?id=1-jy6jA7UcfhACV4O7Kesz7706Te2QFlm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0" name="Google Shape;213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p55"/>
          <p:cNvSpPr txBox="1">
            <a:spLocks noGrp="1"/>
          </p:cNvSpPr>
          <p:nvPr>
            <p:ph type="title"/>
          </p:nvPr>
        </p:nvSpPr>
        <p:spPr>
          <a:xfrm>
            <a:off x="1131750" y="187050"/>
            <a:ext cx="6880500" cy="10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9900"/>
                </a:solidFill>
              </a:rPr>
              <a:t>Autoformation :</a:t>
            </a:r>
            <a:endParaRPr sz="4800">
              <a:solidFill>
                <a:srgbClr val="FF9900"/>
              </a:solidFill>
            </a:endParaRPr>
          </a:p>
        </p:txBody>
      </p:sp>
      <p:sp>
        <p:nvSpPr>
          <p:cNvPr id="2136" name="Google Shape;2136;p55"/>
          <p:cNvSpPr txBox="1">
            <a:spLocks noGrp="1"/>
          </p:cNvSpPr>
          <p:nvPr>
            <p:ph type="body" idx="1"/>
          </p:nvPr>
        </p:nvSpPr>
        <p:spPr>
          <a:xfrm>
            <a:off x="686700" y="1303825"/>
            <a:ext cx="77706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ite RÉCIT pour la programmation et la robotique</a:t>
            </a: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Padlet de progression en programmation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Leçons de programmation (math)</a:t>
            </a: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Exemples de la PDA en mathématique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Leçons de programmation en français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5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https://scratch.mit.edu/ideas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8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Autoformation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Scratch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9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Capsules pour apprendre Scratch sur Campus Jr 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https://www.lecampusjunior.fr/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0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Autoformation Scratch Jr 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 Les maths autrement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1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7" name="Google Shape;2137;p5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56"/>
          <p:cNvSpPr txBox="1"/>
          <p:nvPr/>
        </p:nvSpPr>
        <p:spPr>
          <a:xfrm>
            <a:off x="5551375" y="3060750"/>
            <a:ext cx="328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Lien du Campus Récit 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-S’inscrire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au cours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-Remplir la demande au bas avec le nom de la CSPO et la date de la formation 12 déc 2019</a:t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43" name="Google Shape;2143;p56"/>
          <p:cNvSpPr/>
          <p:nvPr/>
        </p:nvSpPr>
        <p:spPr>
          <a:xfrm>
            <a:off x="542525" y="4396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56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2145" name="Google Shape;214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364975"/>
            <a:ext cx="270118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6" name="Google Shape;2146;p56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47" name="Google Shape;214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57"/>
          <p:cNvSpPr txBox="1"/>
          <p:nvPr/>
        </p:nvSpPr>
        <p:spPr>
          <a:xfrm>
            <a:off x="5134925" y="476625"/>
            <a:ext cx="3697800" cy="60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-Comment réinvestir?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-Quelles sont les contraintes?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-Quels sont les liens avec le PFEQ?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-Quelles sont les avantages?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53" name="Google Shape;2153;p57"/>
          <p:cNvSpPr/>
          <p:nvPr/>
        </p:nvSpPr>
        <p:spPr>
          <a:xfrm>
            <a:off x="542525" y="7444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57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Retour :</a:t>
            </a:r>
            <a:endParaRPr sz="6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Quelques questions?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2155" name="Google Shape;2155;p57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56" name="Google Shape;215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58"/>
          <p:cNvSpPr/>
          <p:nvPr/>
        </p:nvSpPr>
        <p:spPr>
          <a:xfrm>
            <a:off x="3213452" y="703602"/>
            <a:ext cx="2728142" cy="252275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2" name="Google Shape;2162;p58"/>
          <p:cNvSpPr/>
          <p:nvPr/>
        </p:nvSpPr>
        <p:spPr>
          <a:xfrm>
            <a:off x="4014780" y="1296298"/>
            <a:ext cx="1114426" cy="133735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58"/>
          <p:cNvSpPr txBox="1"/>
          <p:nvPr/>
        </p:nvSpPr>
        <p:spPr>
          <a:xfrm>
            <a:off x="696525" y="5982900"/>
            <a:ext cx="4346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4" name="Google Shape;2164;p58"/>
          <p:cNvSpPr txBox="1"/>
          <p:nvPr/>
        </p:nvSpPr>
        <p:spPr>
          <a:xfrm>
            <a:off x="2731275" y="3600525"/>
            <a:ext cx="426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rPr>
              <a:t>Merci !</a:t>
            </a:r>
            <a:endParaRPr sz="12000">
              <a:solidFill>
                <a:schemeClr val="lt1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arela Round"/>
                <a:ea typeface="Varela Round"/>
                <a:cs typeface="Varela Round"/>
                <a:sym typeface="Varela Round"/>
              </a:rPr>
              <a:t>Pour d’autres informations :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sonya.fiset@recitmst.qc.ca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65" name="Google Shape;216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12" y="368725"/>
            <a:ext cx="2054488" cy="1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" name="Google Shape;216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1638" y="5188325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7" name="Google Shape;2167;p58"/>
          <p:cNvSpPr txBox="1"/>
          <p:nvPr/>
        </p:nvSpPr>
        <p:spPr>
          <a:xfrm>
            <a:off x="356025" y="1405325"/>
            <a:ext cx="642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Présentation à télécharger:</a:t>
            </a: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3600" b="1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http://bit.ly/mst29nov19</a:t>
            </a:r>
            <a:endParaRPr sz="3600" b="1">
              <a:solidFill>
                <a:srgbClr val="FFFFFF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59"/>
          <p:cNvSpPr txBox="1">
            <a:spLocks noGrp="1"/>
          </p:cNvSpPr>
          <p:nvPr>
            <p:ph type="title"/>
          </p:nvPr>
        </p:nvSpPr>
        <p:spPr>
          <a:xfrm>
            <a:off x="1079425" y="417225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Compétences clés</a:t>
            </a:r>
            <a:endParaRPr sz="3600"/>
          </a:p>
        </p:txBody>
      </p:sp>
      <p:sp>
        <p:nvSpPr>
          <p:cNvPr id="2173" name="Google Shape;2173;p59"/>
          <p:cNvSpPr txBox="1">
            <a:spLocks noGrp="1"/>
          </p:cNvSpPr>
          <p:nvPr>
            <p:ph type="body" idx="1"/>
          </p:nvPr>
        </p:nvSpPr>
        <p:spPr>
          <a:xfrm>
            <a:off x="613075" y="1194225"/>
            <a:ext cx="7813200" cy="5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Identifier des éléments essentiels de l’intention pédagogique d’intégrer la programmation-codage aux activités d’enseignement-apprentissage de la mathématique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la programmation par blocs avec les jeux Blockly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code.org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scratch.mit.edu;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Repérer et sélectionner des ressources d’auto-apprentissage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Sélectionner une application en regard de ses intérêts et des compétences visées par le domaine de la mathématique et le PFEQ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Intégrer les bases de la programmation-codage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Planifier des activités d’accompagnement pédagogique en salle de classe ou en laboratoire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rgbClr val="4A86E8"/>
                </a:solidFill>
              </a:rPr>
              <a:t>Question 1</a:t>
            </a:r>
            <a:r>
              <a:rPr lang="en" sz="4800">
                <a:solidFill>
                  <a:srgbClr val="4A86E8"/>
                </a:solidFill>
              </a:rPr>
              <a:t> : Quel est votre niveau d’aisance en programmation?</a:t>
            </a:r>
            <a:endParaRPr sz="4800">
              <a:solidFill>
                <a:srgbClr val="4A86E8"/>
              </a:solidFill>
            </a:endParaRPr>
          </a:p>
        </p:txBody>
      </p:sp>
      <p:sp>
        <p:nvSpPr>
          <p:cNvPr id="1881" name="Google Shape;1881;p28"/>
          <p:cNvSpPr txBox="1"/>
          <p:nvPr/>
        </p:nvSpPr>
        <p:spPr>
          <a:xfrm>
            <a:off x="5729029" y="1556175"/>
            <a:ext cx="15480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882" name="Google Shape;18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5" y="2127075"/>
            <a:ext cx="9210496" cy="407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3" name="Google Shape;1883;p28"/>
          <p:cNvSpPr/>
          <p:nvPr/>
        </p:nvSpPr>
        <p:spPr>
          <a:xfrm>
            <a:off x="152400" y="2165775"/>
            <a:ext cx="9795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9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rgbClr val="4A86E8"/>
                </a:solidFill>
              </a:rPr>
              <a:t>Question 1</a:t>
            </a:r>
            <a:r>
              <a:rPr lang="en" sz="4800">
                <a:solidFill>
                  <a:srgbClr val="4A86E8"/>
                </a:solidFill>
              </a:rPr>
              <a:t> : Résultats</a:t>
            </a:r>
            <a:endParaRPr sz="4800">
              <a:solidFill>
                <a:srgbClr val="4A86E8"/>
              </a:solidFill>
            </a:endParaRPr>
          </a:p>
        </p:txBody>
      </p:sp>
      <p:sp>
        <p:nvSpPr>
          <p:cNvPr id="1889" name="Google Shape;1889;p29"/>
          <p:cNvSpPr txBox="1"/>
          <p:nvPr/>
        </p:nvSpPr>
        <p:spPr>
          <a:xfrm>
            <a:off x="3316000" y="1556175"/>
            <a:ext cx="2295300" cy="1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90" name="Google Shape;1890;p29"/>
          <p:cNvSpPr txBox="1"/>
          <p:nvPr/>
        </p:nvSpPr>
        <p:spPr>
          <a:xfrm>
            <a:off x="5729029" y="1556175"/>
            <a:ext cx="15480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30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rgbClr val="4A86E8"/>
                </a:solidFill>
              </a:rPr>
              <a:t>Question 2</a:t>
            </a:r>
            <a:r>
              <a:rPr lang="en" sz="4800">
                <a:solidFill>
                  <a:srgbClr val="4A86E8"/>
                </a:solidFill>
              </a:rPr>
              <a:t> : </a:t>
            </a:r>
            <a:endParaRPr sz="4800">
              <a:solidFill>
                <a:srgbClr val="4A86E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A86E8"/>
                </a:solidFill>
              </a:rPr>
              <a:t>Répondez par un mot-clé</a:t>
            </a:r>
            <a:endParaRPr sz="4800">
              <a:solidFill>
                <a:srgbClr val="4A86E8"/>
              </a:solidFill>
            </a:endParaRPr>
          </a:p>
        </p:txBody>
      </p:sp>
      <p:sp>
        <p:nvSpPr>
          <p:cNvPr id="1896" name="Google Shape;1896;p30"/>
          <p:cNvSpPr txBox="1"/>
          <p:nvPr/>
        </p:nvSpPr>
        <p:spPr>
          <a:xfrm>
            <a:off x="3316000" y="1556175"/>
            <a:ext cx="2295300" cy="1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97" name="Google Shape;1897;p30"/>
          <p:cNvSpPr txBox="1"/>
          <p:nvPr/>
        </p:nvSpPr>
        <p:spPr>
          <a:xfrm>
            <a:off x="5729029" y="1556175"/>
            <a:ext cx="15480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898" name="Google Shape;18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5253"/>
            <a:ext cx="8870699" cy="42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31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rgbClr val="4A86E8"/>
                </a:solidFill>
              </a:rPr>
              <a:t>Question 2</a:t>
            </a:r>
            <a:r>
              <a:rPr lang="en" sz="4800">
                <a:solidFill>
                  <a:srgbClr val="4A86E8"/>
                </a:solidFill>
              </a:rPr>
              <a:t> : Résultats</a:t>
            </a:r>
            <a:endParaRPr sz="4800">
              <a:solidFill>
                <a:srgbClr val="4A86E8"/>
              </a:solidFill>
            </a:endParaRPr>
          </a:p>
        </p:txBody>
      </p:sp>
      <p:sp>
        <p:nvSpPr>
          <p:cNvPr id="1904" name="Google Shape;1904;p31"/>
          <p:cNvSpPr txBox="1"/>
          <p:nvPr/>
        </p:nvSpPr>
        <p:spPr>
          <a:xfrm>
            <a:off x="3316000" y="1556175"/>
            <a:ext cx="2295300" cy="1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05" name="Google Shape;1905;p31"/>
          <p:cNvSpPr txBox="1"/>
          <p:nvPr/>
        </p:nvSpPr>
        <p:spPr>
          <a:xfrm>
            <a:off x="5729029" y="1556175"/>
            <a:ext cx="15480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32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11" name="Google Shape;1911;p32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32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13" name="Google Shape;19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14" name="Google Shape;1914;p32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32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6" name="Google Shape;19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918" name="Google Shape;1918;p32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3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24" name="Google Shape;1924;p33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5" name="Google Shape;19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5" y="1420375"/>
            <a:ext cx="8001376" cy="4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6" name="Google Shape;1926;p33"/>
          <p:cNvSpPr txBox="1"/>
          <p:nvPr/>
        </p:nvSpPr>
        <p:spPr>
          <a:xfrm>
            <a:off x="3328950" y="6262775"/>
            <a:ext cx="2486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27" name="Google Shape;19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850" y="57800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1203</Words>
  <Application>Microsoft Office PowerPoint</Application>
  <PresentationFormat>Affichage à l'écran (4:3)</PresentationFormat>
  <Paragraphs>241</Paragraphs>
  <Slides>35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52" baseType="lpstr">
      <vt:lpstr>Merriweather</vt:lpstr>
      <vt:lpstr>Viga</vt:lpstr>
      <vt:lpstr>Ubuntu</vt:lpstr>
      <vt:lpstr>Trebuchet MS</vt:lpstr>
      <vt:lpstr>Arial</vt:lpstr>
      <vt:lpstr>Georgia</vt:lpstr>
      <vt:lpstr>Varela Round</vt:lpstr>
      <vt:lpstr>Amatic SC</vt:lpstr>
      <vt:lpstr>Sniglet</vt:lpstr>
      <vt:lpstr>Source Code Pro</vt:lpstr>
      <vt:lpstr>Helvetica Neue</vt:lpstr>
      <vt:lpstr>Cousine</vt:lpstr>
      <vt:lpstr>Permanent Marker</vt:lpstr>
      <vt:lpstr>Nixie One</vt:lpstr>
      <vt:lpstr>Bangers</vt:lpstr>
      <vt:lpstr>Nathaniel template</vt:lpstr>
      <vt:lpstr>Beach Day</vt:lpstr>
      <vt:lpstr>   Programmation  Scratch   Commission scolaire  Du Portages-de-l’Outaouais    Lien de la formation : http://bit.ly/mst12dec2019   </vt:lpstr>
      <vt:lpstr>Bonjour!  Lien de la présentation : http://recitmst.qc.ca </vt:lpstr>
      <vt:lpstr>Présentation PowerPoint</vt:lpstr>
      <vt:lpstr>Question 1 : Quel est votre niveau d’aisance en programmation?</vt:lpstr>
      <vt:lpstr>Question 1 : Résultats</vt:lpstr>
      <vt:lpstr>Question 2 :  Répondez par un mot-clé</vt:lpstr>
      <vt:lpstr>Question 2 : Résultats</vt:lpstr>
      <vt:lpstr>Enseigner la programmation… Pourquoi?</vt:lpstr>
      <vt:lpstr>Enseigner la programmation… Pourquoi?</vt:lpstr>
      <vt:lpstr>Présentation PowerPoint</vt:lpstr>
      <vt:lpstr>Présentation PowerPoint</vt:lpstr>
      <vt:lpstr>Demande d’un badge de participation en programmation</vt:lpstr>
      <vt:lpstr>Des outils pour s’initier à la programmation</vt:lpstr>
      <vt:lpstr>Des outils pour s’initier à la programmation</vt:lpstr>
      <vt:lpstr>Des outils pour s’initier à la programmation</vt:lpstr>
      <vt:lpstr>SURVOL DES POSSIBILITÉS en mathématiques</vt:lpstr>
      <vt:lpstr>Présentation PowerPoint</vt:lpstr>
      <vt:lpstr>Présentation PowerPoint</vt:lpstr>
      <vt:lpstr>Présentation PowerPoint</vt:lpstr>
      <vt:lpstr>SURVOL DES POSSIBILITÉS (défis géométriques et créativité)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blocs de Scratch 3.0  À imprimer ou à afficher sur les murs de votre classe  </vt:lpstr>
      <vt:lpstr>Présentation PowerPoint</vt:lpstr>
      <vt:lpstr>SURVOL DES POSSIBILITÉS (Autres qu’en mathématiques)</vt:lpstr>
      <vt:lpstr>Présentation PowerPoint</vt:lpstr>
      <vt:lpstr>Des défis</vt:lpstr>
      <vt:lpstr>Autoformation :</vt:lpstr>
      <vt:lpstr>Demande d’un badge de participation en programmation</vt:lpstr>
      <vt:lpstr>Retour : Quelques questions?</vt:lpstr>
      <vt:lpstr>Présentation PowerPoint</vt:lpstr>
      <vt:lpstr>Compétences clés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Programmation  Scratch   Commission scolaire  Du Portages-de-l’Outaouais    Lien de la formation : http://bit.ly/mst12dec2019   </dc:title>
  <dc:creator>Sonya Fiset</dc:creator>
  <cp:lastModifiedBy>Fiset Sonia</cp:lastModifiedBy>
  <cp:revision>1</cp:revision>
  <dcterms:modified xsi:type="dcterms:W3CDTF">2019-12-12T12:58:01Z</dcterms:modified>
</cp:coreProperties>
</file>