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embeddedFontLst>
    <p:embeddedFont>
      <p:font typeface="Amatic SC" panose="020B0604020202020204" charset="-79"/>
      <p:regular r:id="rId34"/>
      <p:bold r:id="rId35"/>
    </p:embeddedFont>
    <p:embeddedFont>
      <p:font typeface="Bangers" panose="020B0604020202020204" charset="0"/>
      <p:regular r:id="rId36"/>
    </p:embeddedFont>
    <p:embeddedFont>
      <p:font typeface="Cousine" panose="020B0604020202020204" charset="0"/>
      <p:regular r:id="rId37"/>
      <p:bold r:id="rId38"/>
      <p:italic r:id="rId39"/>
      <p:boldItalic r:id="rId40"/>
    </p:embeddedFont>
    <p:embeddedFont>
      <p:font typeface="Georgia" panose="02040502050405020303" pitchFamily="18" charset="0"/>
      <p:regular r:id="rId41"/>
      <p:bold r:id="rId42"/>
      <p:italic r:id="rId43"/>
      <p:boldItalic r:id="rId44"/>
    </p:embeddedFont>
    <p:embeddedFont>
      <p:font typeface="Helvetica Neue" panose="020B0604020202020204" charset="0"/>
      <p:regular r:id="rId45"/>
      <p:bold r:id="rId46"/>
      <p:italic r:id="rId47"/>
      <p:boldItalic r:id="rId48"/>
    </p:embeddedFont>
    <p:embeddedFont>
      <p:font typeface="Merriweather" panose="020B0604020202020204" charset="0"/>
      <p:regular r:id="rId49"/>
      <p:bold r:id="rId50"/>
      <p:italic r:id="rId51"/>
      <p:boldItalic r:id="rId52"/>
    </p:embeddedFont>
    <p:embeddedFont>
      <p:font typeface="Nixie One" panose="020B0604020202020204" charset="0"/>
      <p:regular r:id="rId53"/>
    </p:embeddedFont>
    <p:embeddedFont>
      <p:font typeface="Permanent Marker" panose="020B0604020202020204" charset="0"/>
      <p:regular r:id="rId54"/>
    </p:embeddedFont>
    <p:embeddedFont>
      <p:font typeface="Source Code Pro" panose="020B0604020202020204" charset="0"/>
      <p:regular r:id="rId55"/>
      <p:bold r:id="rId56"/>
      <p:italic r:id="rId57"/>
      <p:boldItalic r:id="rId58"/>
    </p:embeddedFont>
    <p:embeddedFont>
      <p:font typeface="Trebuchet MS" panose="020B0603020202020204" pitchFamily="34" charset="0"/>
      <p:regular r:id="rId59"/>
      <p:bold r:id="rId60"/>
      <p:italic r:id="rId61"/>
      <p:boldItalic r:id="rId62"/>
    </p:embeddedFont>
    <p:embeddedFont>
      <p:font typeface="Ubuntu" panose="020B0604020202020204" charset="0"/>
      <p:regular r:id="rId63"/>
      <p:bold r:id="rId64"/>
      <p:italic r:id="rId65"/>
      <p:boldItalic r:id="rId66"/>
    </p:embeddedFont>
    <p:embeddedFont>
      <p:font typeface="Varela Round" panose="020B0604020202020204" charset="-79"/>
      <p:regular r:id="rId67"/>
    </p:embeddedFont>
    <p:embeddedFont>
      <p:font typeface="Viga" panose="020B0604020202020204" charset="0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3.xml"/><Relationship Id="rId61" Type="http://schemas.openxmlformats.org/officeDocument/2006/relationships/font" Target="fonts/font2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4e10323f6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4e10323f6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54dde61a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54dde61a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g54dde61a5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0" name="Google Shape;1960;g54dde61a5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4d185647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4d185647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g4eb1d46be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7" name="Google Shape;1977;g4eb1d46be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4eb1d46be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4eb1d46be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553dfffe4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553dfffe4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g553dfffe4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5" name="Google Shape;2005;g553dfffe4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4eb1d46be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4eb1d46be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4eb1d46b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4eb1d46b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553dfffe4a_0_1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553dfffe4a_0_1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4eb1d46be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4eb1d46be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38ede4aa1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38ede4aa1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5528283e7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5528283e7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553dfffe4a_0_1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553dfffe4a_0_1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4eb1d46be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Google Shape;2089;g4eb1d46be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g4e10323f60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6" name="Google Shape;2096;g4e10323f60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553f08d1b9_0_1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553f08d1b9_0_1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Garder 30 minutes pour la finale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 : badges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g6bd1fb9dd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3" name="Google Shape;2113;g6bd1fb9dd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g6bd1fb9d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2" name="Google Shape;2122;g6bd1fb9d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10df25535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10df25535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4e10323f60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4e10323f60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4fff47f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8" name="Google Shape;1878;g4fff47f9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4fff47f9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4fff47f96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6bacc86684_0_1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0" name="Google Shape;1900;g6bacc86684_0_1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758a4b8866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758a4b8866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4e10323f6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4e10323f6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758a4b87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758a4b87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50" y="2427150"/>
            <a:ext cx="47619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11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594" name="Google Shape;1594;p1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12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700" name="Google Shape;1700;p12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2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2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2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2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2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2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2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2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2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2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2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2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2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2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2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2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2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2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2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2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2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2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2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2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2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2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2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2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2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2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2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2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2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2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2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2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2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2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2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2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2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2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2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2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2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2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811" name="Google Shape;1811;p14"/>
          <p:cNvSpPr txBox="1">
            <a:spLocks noGrp="1"/>
          </p:cNvSpPr>
          <p:nvPr>
            <p:ph type="subTitle" idx="1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5"/>
          <p:cNvSpPr txBox="1">
            <a:spLocks noGrp="1"/>
          </p:cNvSpPr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15" name="Google Shape;1815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6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18" name="Google Shape;1818;p16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9" name="Google Shape;1819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17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3" name="Google Shape;1823;p17"/>
          <p:cNvSpPr txBox="1">
            <a:spLocks noGrp="1"/>
          </p:cNvSpPr>
          <p:nvPr>
            <p:ph type="body" idx="2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4" name="Google Shape;1824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8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27" name="Google Shape;1827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30" name="Google Shape;1830;p1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1" name="Google Shape;1831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2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4" name="Google Shape;1834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21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37" name="Google Shape;1837;p2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8" name="Google Shape;1838;p21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839" name="Google Shape;1839;p21"/>
          <p:cNvSpPr txBox="1">
            <a:spLocks noGrp="1"/>
          </p:cNvSpPr>
          <p:nvPr>
            <p:ph type="subTitle" idx="1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0" name="Google Shape;1840;p2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841" name="Google Shape;1841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"/>
          <p:cNvGrpSpPr/>
          <p:nvPr/>
        </p:nvGrpSpPr>
        <p:grpSpPr>
          <a:xfrm>
            <a:off x="92" y="10"/>
            <a:ext cx="9152065" cy="6864065"/>
            <a:chOff x="3843650" y="238125"/>
            <a:chExt cx="3447625" cy="2585725"/>
          </a:xfrm>
        </p:grpSpPr>
        <p:sp>
          <p:nvSpPr>
            <p:cNvPr id="208" name="Google Shape;208;p3"/>
            <p:cNvSpPr/>
            <p:nvPr/>
          </p:nvSpPr>
          <p:spPr>
            <a:xfrm>
              <a:off x="4904200" y="1929925"/>
              <a:ext cx="1327375" cy="316500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562400" y="1903850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150825" y="2276725"/>
              <a:ext cx="837500" cy="7600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030400" y="634550"/>
              <a:ext cx="6750" cy="14350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62925" y="2780900"/>
              <a:ext cx="430975" cy="42950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575925" y="2354150"/>
              <a:ext cx="326625" cy="469700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839400" y="1865975"/>
              <a:ext cx="1471300" cy="15175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021975" y="6556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37975" y="6109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859475" y="2144575"/>
              <a:ext cx="111975" cy="69875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7089250" y="1504875"/>
              <a:ext cx="114500" cy="168375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601075" y="2117625"/>
              <a:ext cx="520200" cy="617850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923450" y="1426600"/>
              <a:ext cx="69875" cy="218850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956275" y="2530075"/>
              <a:ext cx="74925" cy="111125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645675" y="2190850"/>
              <a:ext cx="331650" cy="88425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052225" y="2597400"/>
              <a:ext cx="16000" cy="8450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051375" y="2588975"/>
              <a:ext cx="11800" cy="7600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7026125" y="256795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3200" y="2754800"/>
              <a:ext cx="129650" cy="69050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039600" y="1471200"/>
              <a:ext cx="157425" cy="19867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976475" y="2197600"/>
              <a:ext cx="36200" cy="117850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39775" y="2213575"/>
              <a:ext cx="167525" cy="44650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5250" y="2227900"/>
              <a:ext cx="282825" cy="132175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44000" y="2278400"/>
              <a:ext cx="31150" cy="121225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72625" y="2313750"/>
              <a:ext cx="334175" cy="88400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2675" y="24871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013500" y="2429050"/>
              <a:ext cx="7600" cy="5925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026975" y="2478725"/>
              <a:ext cx="15175" cy="27800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005925" y="2460200"/>
              <a:ext cx="58950" cy="57275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926800" y="2425700"/>
              <a:ext cx="63150" cy="5472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867875" y="2439150"/>
              <a:ext cx="63175" cy="58125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017700" y="2426525"/>
              <a:ext cx="12650" cy="31175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901550" y="2507350"/>
              <a:ext cx="16025" cy="27800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878825" y="2490500"/>
              <a:ext cx="63150" cy="5557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32850" y="2440000"/>
              <a:ext cx="5925" cy="6750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807275" y="1085700"/>
              <a:ext cx="484000" cy="586700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964675" y="2496400"/>
              <a:ext cx="14350" cy="8450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014350" y="251660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44700" y="589950"/>
              <a:ext cx="8450" cy="13475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754250" y="2521650"/>
              <a:ext cx="64850" cy="53900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746675" y="246525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794650" y="2591500"/>
              <a:ext cx="11825" cy="24450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770250" y="2573825"/>
              <a:ext cx="62300" cy="58100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988250" y="2412225"/>
              <a:ext cx="64825" cy="58100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893150" y="2546050"/>
              <a:ext cx="56400" cy="5642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779500" y="2537650"/>
              <a:ext cx="16875" cy="23575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819075" y="2507350"/>
              <a:ext cx="59775" cy="5387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827475" y="2467775"/>
              <a:ext cx="15175" cy="29500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984050" y="2574675"/>
              <a:ext cx="27800" cy="22750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808975" y="24534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14175" y="25620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841800" y="252417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716375" y="2637800"/>
              <a:ext cx="66525" cy="59800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851050" y="2572150"/>
              <a:ext cx="24425" cy="21900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775300" y="2626025"/>
              <a:ext cx="66525" cy="53050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698700" y="2537650"/>
              <a:ext cx="58100" cy="48825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740800" y="2658000"/>
              <a:ext cx="19375" cy="24450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05450" y="2585625"/>
              <a:ext cx="62300" cy="57250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06450" y="2643700"/>
              <a:ext cx="14325" cy="23600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32700" y="2630225"/>
              <a:ext cx="5925" cy="5075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903250" y="2595725"/>
              <a:ext cx="58925" cy="5387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844325" y="2609175"/>
              <a:ext cx="64000" cy="55600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835050" y="2561200"/>
              <a:ext cx="56425" cy="5557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62825" y="2622650"/>
              <a:ext cx="26125" cy="29475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254275" y="238125"/>
              <a:ext cx="974725" cy="642225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883875" y="670750"/>
              <a:ext cx="53900" cy="50525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979825" y="2369300"/>
              <a:ext cx="63150" cy="42100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897350" y="685900"/>
              <a:ext cx="26125" cy="2022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42800" y="2476200"/>
              <a:ext cx="61475" cy="58100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845150" y="128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918400" y="2384450"/>
              <a:ext cx="60625" cy="39575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89450" y="2435800"/>
              <a:ext cx="87550" cy="43800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843650" y="1982125"/>
              <a:ext cx="530300" cy="841725"/>
            </a:xfrm>
            <a:custGeom>
              <a:avLst/>
              <a:gdLst/>
              <a:ahLst/>
              <a:cxnLst/>
              <a:rect l="l" t="t" r="r" b="b"/>
              <a:pathLst>
                <a:path w="21212" h="33669" extrusionOk="0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54425" y="2395400"/>
              <a:ext cx="68200" cy="50525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45200" y="238125"/>
              <a:ext cx="810575" cy="563100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682725" y="2484625"/>
              <a:ext cx="60625" cy="52200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93825" y="2413075"/>
              <a:ext cx="61450" cy="47150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22175" y="2490500"/>
              <a:ext cx="21050" cy="17700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0027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63395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603650" y="2630225"/>
              <a:ext cx="19375" cy="16850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58007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637325" y="2558675"/>
              <a:ext cx="14325" cy="2022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2622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2875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54137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568300" y="2562050"/>
              <a:ext cx="20225" cy="1937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92550" y="2558675"/>
              <a:ext cx="25275" cy="24450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56157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587650" y="2429900"/>
              <a:ext cx="11825" cy="18550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554825" y="2489675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516125" y="24299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5068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1460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579250" y="2345725"/>
              <a:ext cx="69025" cy="47175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62575" y="2429900"/>
              <a:ext cx="11800" cy="2022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697925" y="24896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733275" y="2429050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63900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6460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67267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8750" y="26268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0550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855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436150" y="26066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461400" y="2627700"/>
              <a:ext cx="18550" cy="16850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727375" y="2678200"/>
              <a:ext cx="69900" cy="8450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88647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470675" y="2536800"/>
              <a:ext cx="58100" cy="62300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494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777875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053950" y="571425"/>
              <a:ext cx="7600" cy="11800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38480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45635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9742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479075" y="2489675"/>
              <a:ext cx="21925" cy="17700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6965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422675" y="2558675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8917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89025" y="2629375"/>
              <a:ext cx="16850" cy="16025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8985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410900" y="248882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00" y="2627700"/>
              <a:ext cx="23575" cy="21075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347775" y="2557000"/>
              <a:ext cx="19375" cy="26950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21982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65247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32672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244250" y="262770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057400" y="2606650"/>
              <a:ext cx="81650" cy="67375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58225" y="2535950"/>
              <a:ext cx="117025" cy="65675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1289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1483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199625" y="2678200"/>
              <a:ext cx="64000" cy="71575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72485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806500" y="2684100"/>
              <a:ext cx="7600" cy="68200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912550" y="2723650"/>
              <a:ext cx="11825" cy="17700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888150" y="2710200"/>
              <a:ext cx="64825" cy="43775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95042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710550" y="2559525"/>
              <a:ext cx="21075" cy="22750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010200" y="1881125"/>
              <a:ext cx="297150" cy="942725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092625" y="1473725"/>
              <a:ext cx="198650" cy="260950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1685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8697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796400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18275" y="26192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2804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262775" y="2490500"/>
              <a:ext cx="24425" cy="17700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240050" y="2466100"/>
              <a:ext cx="63975" cy="61475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209725" y="2556150"/>
              <a:ext cx="15175" cy="23600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543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278750" y="2560375"/>
              <a:ext cx="16025" cy="21900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1811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315800" y="2629375"/>
              <a:ext cx="20225" cy="19400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34525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417625" y="2393700"/>
              <a:ext cx="63175" cy="68225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9222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27400" y="2424000"/>
              <a:ext cx="19400" cy="22750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27875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98950" y="2424000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27370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20637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190375" y="2485450"/>
              <a:ext cx="20225" cy="26125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341875" y="2489675"/>
              <a:ext cx="14350" cy="4225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31242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337675" y="2490500"/>
              <a:ext cx="16850" cy="2022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367125" y="2425700"/>
              <a:ext cx="20225" cy="22750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441200" y="2428225"/>
              <a:ext cx="18550" cy="24425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803125" y="2430750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667625" y="5360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5676875" y="5083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5631425" y="266725"/>
              <a:ext cx="519350" cy="436025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685300" y="4855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657525" y="557950"/>
              <a:ext cx="8450" cy="13500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54325" y="392150"/>
              <a:ext cx="18525" cy="7600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783775" y="400550"/>
              <a:ext cx="21075" cy="7600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921925" y="624450"/>
              <a:ext cx="579125" cy="264325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696250" y="439275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92875" y="462850"/>
              <a:ext cx="5925" cy="15175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702975" y="416550"/>
              <a:ext cx="8450" cy="16025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836025" y="1876900"/>
              <a:ext cx="1179250" cy="946950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860425" y="2687475"/>
              <a:ext cx="6775" cy="9275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4403375" y="2435800"/>
              <a:ext cx="143975" cy="388050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422750" y="2442525"/>
              <a:ext cx="17700" cy="58100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109625" y="305450"/>
              <a:ext cx="213825" cy="201200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865475" y="2713550"/>
              <a:ext cx="16025" cy="51375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30750" y="386250"/>
              <a:ext cx="16850" cy="6750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55450" y="1483825"/>
              <a:ext cx="286200" cy="291250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43650" y="1362625"/>
              <a:ext cx="430150" cy="525250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094475" y="289450"/>
              <a:ext cx="529450" cy="5000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43650" y="1458575"/>
              <a:ext cx="404900" cy="344275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068275" y="5259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084275" y="465375"/>
              <a:ext cx="6750" cy="15175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091850" y="445175"/>
              <a:ext cx="8425" cy="11800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069125" y="483900"/>
              <a:ext cx="16850" cy="5075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028700" y="468750"/>
              <a:ext cx="11825" cy="6750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047225" y="475475"/>
              <a:ext cx="15175" cy="5075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100250" y="405600"/>
              <a:ext cx="6775" cy="12650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02450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060700" y="547850"/>
              <a:ext cx="7600" cy="14350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003450" y="462000"/>
              <a:ext cx="16025" cy="5075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096050" y="422450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834275" y="413175"/>
              <a:ext cx="14325" cy="5075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28225" y="359325"/>
              <a:ext cx="4225" cy="14325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11550" y="405600"/>
              <a:ext cx="16025" cy="9300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731600" y="330700"/>
              <a:ext cx="8425" cy="22750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855325" y="419075"/>
              <a:ext cx="15175" cy="4225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740000" y="301250"/>
              <a:ext cx="10125" cy="17700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77200" y="424975"/>
              <a:ext cx="21075" cy="8425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951275" y="446025"/>
              <a:ext cx="15175" cy="6750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71475" y="452750"/>
              <a:ext cx="21900" cy="6750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27700" y="438425"/>
              <a:ext cx="17700" cy="6775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04150" y="430850"/>
              <a:ext cx="18525" cy="6775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057400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9218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76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6052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748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0312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2013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3553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9016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58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4302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32300" y="2346575"/>
              <a:ext cx="64000" cy="44625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729075" y="2348250"/>
              <a:ext cx="67350" cy="40425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75010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6100" y="2489675"/>
              <a:ext cx="19375" cy="2022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72990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784625" y="2559525"/>
              <a:ext cx="18525" cy="21900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4505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75767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8890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830900" y="2536800"/>
              <a:ext cx="58125" cy="62300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35950" y="2487975"/>
              <a:ext cx="22750" cy="18550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1660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979900" y="2689150"/>
              <a:ext cx="22750" cy="15175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049750" y="2427375"/>
              <a:ext cx="28650" cy="2022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938650" y="2604125"/>
              <a:ext cx="155750" cy="69900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744225" y="2620125"/>
              <a:ext cx="22750" cy="13500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030400" y="2712725"/>
              <a:ext cx="64000" cy="41250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958000" y="2678200"/>
              <a:ext cx="62325" cy="74950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028700" y="2718600"/>
              <a:ext cx="4250" cy="35375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053950" y="2723650"/>
              <a:ext cx="14350" cy="19400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056475" y="2501450"/>
              <a:ext cx="27825" cy="22750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990825" y="2395400"/>
              <a:ext cx="101875" cy="63150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030400" y="2466100"/>
              <a:ext cx="66525" cy="132175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982425" y="2726175"/>
              <a:ext cx="21050" cy="12650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072550" y="2497250"/>
              <a:ext cx="28625" cy="23575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88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128100" y="2676525"/>
              <a:ext cx="63150" cy="78300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055700" y="2464425"/>
              <a:ext cx="103550" cy="65675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05907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055700" y="2677375"/>
              <a:ext cx="64850" cy="7240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22325" y="2677375"/>
              <a:ext cx="80825" cy="7240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11550" y="2677375"/>
              <a:ext cx="65675" cy="75775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363775" y="2677375"/>
              <a:ext cx="351000" cy="78300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273700" y="2674850"/>
              <a:ext cx="85050" cy="79125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"/>
          <p:cNvSpPr txBox="1">
            <a:spLocks noGrp="1"/>
          </p:cNvSpPr>
          <p:nvPr>
            <p:ph type="ctrTitle"/>
          </p:nvPr>
        </p:nvSpPr>
        <p:spPr>
          <a:xfrm>
            <a:off x="1557875" y="1882525"/>
            <a:ext cx="60282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3"/>
          <p:cNvSpPr txBox="1">
            <a:spLocks noGrp="1"/>
          </p:cNvSpPr>
          <p:nvPr>
            <p:ph type="subTitle" idx="1"/>
          </p:nvPr>
        </p:nvSpPr>
        <p:spPr>
          <a:xfrm>
            <a:off x="1557875" y="3329551"/>
            <a:ext cx="60282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22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844" name="Google Shape;1844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847" name="Google Shape;1847;p23"/>
          <p:cNvSpPr txBox="1">
            <a:spLocks noGrp="1"/>
          </p:cNvSpPr>
          <p:nvPr>
            <p:ph type="body" idx="1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48" name="Google Shape;1848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469" name="Google Shape;469;p4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4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667" name="Google Shape;667;p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5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5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845" name="Google Shape;845;p6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6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6"/>
          <p:cNvSpPr txBox="1">
            <a:spLocks noGrp="1"/>
          </p:cNvSpPr>
          <p:nvPr>
            <p:ph type="body" idx="1"/>
          </p:nvPr>
        </p:nvSpPr>
        <p:spPr>
          <a:xfrm>
            <a:off x="1131725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Google Shape;1021;p6"/>
          <p:cNvSpPr txBox="1">
            <a:spLocks noGrp="1"/>
          </p:cNvSpPr>
          <p:nvPr>
            <p:ph type="body" idx="2"/>
          </p:nvPr>
        </p:nvSpPr>
        <p:spPr>
          <a:xfrm>
            <a:off x="4672553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7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024" name="Google Shape;1024;p7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 txBox="1">
            <a:spLocks noGrp="1"/>
          </p:cNvSpPr>
          <p:nvPr>
            <p:ph type="body" idx="1"/>
          </p:nvPr>
        </p:nvSpPr>
        <p:spPr>
          <a:xfrm>
            <a:off x="977300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Google Shape;1200;p7"/>
          <p:cNvSpPr txBox="1">
            <a:spLocks noGrp="1"/>
          </p:cNvSpPr>
          <p:nvPr>
            <p:ph type="body" idx="2"/>
          </p:nvPr>
        </p:nvSpPr>
        <p:spPr>
          <a:xfrm>
            <a:off x="3391603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Google Shape;1201;p7"/>
          <p:cNvSpPr txBox="1">
            <a:spLocks noGrp="1"/>
          </p:cNvSpPr>
          <p:nvPr>
            <p:ph type="body" idx="3"/>
          </p:nvPr>
        </p:nvSpPr>
        <p:spPr>
          <a:xfrm>
            <a:off x="5805905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8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204" name="Google Shape;1204;p8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8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9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381" name="Google Shape;1381;p9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9"/>
          <p:cNvSpPr txBox="1">
            <a:spLocks noGrp="1"/>
          </p:cNvSpPr>
          <p:nvPr>
            <p:ph type="body" idx="1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488" name="Google Shape;1488;p1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0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0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0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0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0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0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0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0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0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983100"/>
            <a:ext cx="6880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902800"/>
            <a:ext cx="68805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06" name="Google Shape;1806;p13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807" name="Google Shape;1807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bit.ly/mst9janv2020" TargetMode="External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citmst.qc.ca/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recitmst.qc.ca/blockly/" TargetMode="External"/><Relationship Id="rId7" Type="http://schemas.openxmlformats.org/officeDocument/2006/relationships/hyperlink" Target="https://itunes.apple.com/us/app/scratchjr/id895485086?mt=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ratch.mit.edu/" TargetMode="External"/><Relationship Id="rId5" Type="http://schemas.openxmlformats.org/officeDocument/2006/relationships/hyperlink" Target="https://www.allcancode.com/web" TargetMode="External"/><Relationship Id="rId4" Type="http://schemas.openxmlformats.org/officeDocument/2006/relationships/hyperlink" Target="http://code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hyperlink" Target="https://docs.google.com/document/d/1Vi8KNnGLIq9yFRF5ifrU_PpWA4XsXRGbKc_9dOddPeg/edit?usp=sharing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docs.google.com/document/d/1V_x6j20PyKZfBKhn2QSg1WeRt0FHJrqdUd-TyMUD6OY/edit?usp=sharing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s://scratch.mit.edu/projects/189233210/editor/" TargetMode="Externa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No7Rp9uBFYpxg2OGhHF-VoCbQqWScqz/view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97851464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i8KNnGLIq9yFRF5ifrU_PpWA4XsXRGbKc_9dOddPeg/edit?usp=shari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u/1/d/1dA1AUjkza0MP9Mae2USlv6dMPAhroBmk8C8TG2w4zbA/cop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docs.google.com/document/d/1Jio-7UoSTEUVARd-8zGm6nB8PipMXJMv7uSOkakXS7M/edit?usp=shari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L7zrdZ7JrwKsScwQS7_gA1s2rK4qO5sQ" TargetMode="External"/><Relationship Id="rId7" Type="http://schemas.openxmlformats.org/officeDocument/2006/relationships/hyperlink" Target="https://recitpresco.qc.ca/fr/pages/robotique/scratch-junior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137344775/#editor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s://docs.google.com/spreadsheets/d/1hWJM3_F-5miQ7z5ioTb7M4mGA_XJKdYkcP4EPwlgk9c/edit?usp=sharing" TargetMode="External"/><Relationship Id="rId7" Type="http://schemas.openxmlformats.org/officeDocument/2006/relationships/hyperlink" Target="https://scratch.mit.edu/search/projects?q=sciences" TargetMode="External"/><Relationship Id="rId12" Type="http://schemas.openxmlformats.org/officeDocument/2006/relationships/hyperlink" Target="https://scratch.mit.edu/projects/201869969/#edito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tudios/21720/" TargetMode="External"/><Relationship Id="rId11" Type="http://schemas.openxmlformats.org/officeDocument/2006/relationships/hyperlink" Target="https://scratch.mit.edu/projects/193289658/#editor" TargetMode="External"/><Relationship Id="rId5" Type="http://schemas.openxmlformats.org/officeDocument/2006/relationships/hyperlink" Target="https://scratch.mit.edu/projects/248572564/#editor" TargetMode="External"/><Relationship Id="rId10" Type="http://schemas.openxmlformats.org/officeDocument/2006/relationships/hyperlink" Target="https://scratch.mit.edu/projects/272373807/" TargetMode="External"/><Relationship Id="rId4" Type="http://schemas.openxmlformats.org/officeDocument/2006/relationships/hyperlink" Target="https://docs.google.com/spreadsheets/d/1GrJhOJOMHvNZUAPDR9g2A8CHm0Lrxbn8m_waCoEjap0/edit?usp=sharing" TargetMode="External"/><Relationship Id="rId9" Type="http://schemas.openxmlformats.org/officeDocument/2006/relationships/hyperlink" Target="https://scratch.mit.edu/search/projects?q=B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scratch.mit.edu/projects/254220533/editor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queaki.recitmst.qc.ca/GuideJe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drive.google.com/open?id=1-jy6jA7UcfhACV4O7Kesz7706Te2QFlm" TargetMode="External"/><Relationship Id="rId4" Type="http://schemas.openxmlformats.org/officeDocument/2006/relationships/hyperlink" Target="https://scratch.mit.edu/starter_projects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ideas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://robot-tic.qc.ca/" TargetMode="External"/><Relationship Id="rId7" Type="http://schemas.openxmlformats.org/officeDocument/2006/relationships/hyperlink" Target="https://docs.google.com/spreadsheets/d/1GrJhOJOMHvNZUAPDR9g2A8CHm0Lrxbn8m_waCoEjap0/edit?usp=sharing" TargetMode="External"/><Relationship Id="rId12" Type="http://schemas.openxmlformats.org/officeDocument/2006/relationships/hyperlink" Target="https://www.facebook.com/groups/704851039666407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cs.google.com/document/d/108UqqlzNy4EPOa4cqk6MxGhkaQ0ZDi3ktIeBD4DJ6c8/edit?usp=sharing" TargetMode="External"/><Relationship Id="rId11" Type="http://schemas.openxmlformats.org/officeDocument/2006/relationships/hyperlink" Target="https://campus.recit.qc.ca/course/view.php?id=16" TargetMode="External"/><Relationship Id="rId5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Relationship Id="rId10" Type="http://schemas.openxmlformats.org/officeDocument/2006/relationships/hyperlink" Target="https://www.lecampusjunior.fr/" TargetMode="External"/><Relationship Id="rId4" Type="http://schemas.openxmlformats.org/officeDocument/2006/relationships/hyperlink" Target="https://padlet.com/sonya_fiset/iynl5ljakmxn" TargetMode="External"/><Relationship Id="rId9" Type="http://schemas.openxmlformats.org/officeDocument/2006/relationships/hyperlink" Target="https://campus.recit.qc.ca/course/view.php?id=1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ath%c3%a9matique-science-et-technologie/scratchpremierspa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onya.fiset@recitmst.qc.c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bit.ly/mst9janv2020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Z2WyIRuBkD-zHZs6giQUkvQONkSfWVZhTVG3qqJ2Tk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d4kQAVng6l5BbQoQk1dqEqZiLfsSLUG6CFjf_WrwmtI/edit?usp=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hyperlink" Target="https://view.genial.ly/5d812659369a7d0fc95ca03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25"/>
          <p:cNvSpPr txBox="1">
            <a:spLocks noGrp="1"/>
          </p:cNvSpPr>
          <p:nvPr>
            <p:ph type="ctrTitle"/>
          </p:nvPr>
        </p:nvSpPr>
        <p:spPr>
          <a:xfrm>
            <a:off x="578225" y="611750"/>
            <a:ext cx="8256300" cy="55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19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b="1">
              <a:solidFill>
                <a:srgbClr val="9900FF"/>
              </a:solidFill>
              <a:highlight>
                <a:srgbClr val="FAFA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Programmation </a:t>
            </a:r>
            <a:endParaRPr sz="4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Scratch</a:t>
            </a:r>
            <a:endParaRPr sz="4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48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Commission scolaire </a:t>
            </a:r>
            <a:endParaRPr sz="3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Marguerite-Bourgeoys</a:t>
            </a:r>
            <a:r>
              <a:rPr lang="en" sz="3600">
                <a:solidFill>
                  <a:srgbClr val="2C3E50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 sz="3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0069B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0069B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Lien de la formation :</a:t>
            </a:r>
            <a:endParaRPr sz="3600">
              <a:solidFill>
                <a:srgbClr val="0069B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http://bit.ly/mst9janv2020</a:t>
            </a:r>
            <a:endParaRPr sz="3600">
              <a:solidFill>
                <a:srgbClr val="2C3E50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8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00FF"/>
              </a:solidFill>
            </a:endParaRPr>
          </a:p>
        </p:txBody>
      </p:sp>
      <p:pic>
        <p:nvPicPr>
          <p:cNvPr id="1856" name="Google Shape;18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7171" y="4820075"/>
            <a:ext cx="1523950" cy="14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25175"/>
            <a:ext cx="1635450" cy="16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8" name="Google Shape;1858;p25"/>
          <p:cNvSpPr/>
          <p:nvPr/>
        </p:nvSpPr>
        <p:spPr>
          <a:xfrm>
            <a:off x="0" y="6460800"/>
            <a:ext cx="9144000" cy="39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Créé par Sonya Fiset, Service national </a:t>
            </a:r>
            <a:r>
              <a:rPr lang="en" sz="1100"/>
              <a:t>du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RÉCIT MST</a:t>
            </a:r>
            <a:r>
              <a:rPr lang="en" sz="1100">
                <a:solidFill>
                  <a:schemeClr val="dk1"/>
                </a:solidFill>
              </a:rPr>
              <a:t> 2019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CC BY-NC-SA</a:t>
            </a:r>
            <a:endParaRPr sz="1100"/>
          </a:p>
        </p:txBody>
      </p:sp>
      <p:pic>
        <p:nvPicPr>
          <p:cNvPr id="1859" name="Google Shape;1859;p2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9600" y="6460800"/>
            <a:ext cx="1434400" cy="3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34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45" name="Google Shape;1945;p34"/>
          <p:cNvSpPr txBox="1">
            <a:spLocks noGrp="1"/>
          </p:cNvSpPr>
          <p:nvPr>
            <p:ph type="body" idx="1"/>
          </p:nvPr>
        </p:nvSpPr>
        <p:spPr>
          <a:xfrm>
            <a:off x="270900" y="1283600"/>
            <a:ext cx="8725800" cy="53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46" name="Google Shape;1946;p34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725875"/>
            <a:ext cx="5149052" cy="38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7" name="Google Shape;1947;p34"/>
          <p:cNvSpPr txBox="1"/>
          <p:nvPr/>
        </p:nvSpPr>
        <p:spPr>
          <a:xfrm>
            <a:off x="606800" y="2720175"/>
            <a:ext cx="25737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connexion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installation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Base de programmation par blocs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Évolutif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Addictif ;-)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48" name="Google Shape;19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35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54" name="Google Shape;1954;p35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55" name="Google Shape;1955;p35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906974"/>
            <a:ext cx="5524074" cy="350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6" name="Google Shape;1956;p35"/>
          <p:cNvSpPr txBox="1"/>
          <p:nvPr/>
        </p:nvSpPr>
        <p:spPr>
          <a:xfrm>
            <a:off x="648650" y="2982825"/>
            <a:ext cx="2532000" cy="3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Compte enseignant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Suivi des élèves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Tous âges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Ludique (thèmes)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Tutoriel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957" name="Google Shape;19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36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63" name="Google Shape;1963;p36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Sans connexion, base de la programmation, pas à pas. 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4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Compte d’enseignant, on suit les élèves dans leurs défis.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Run Marco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https://www.allcancode.com/web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5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Si les élèves aiment ce type d’activité, c’est un autre outil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https://scratch.mit.edu/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6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On est prêt pour programmer... on lance des défis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ScratchJr, application sur tablette pour le préscolaire et le premier cycle : </a:t>
            </a:r>
            <a:r>
              <a:rPr lang="en" sz="18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https://itunes.apple.com/us/app/scratchjr/id895485086?mt=8</a:t>
            </a:r>
            <a:endParaRPr sz="1800"/>
          </a:p>
        </p:txBody>
      </p:sp>
      <p:sp>
        <p:nvSpPr>
          <p:cNvPr id="1964" name="Google Shape;1964;p36"/>
          <p:cNvSpPr/>
          <p:nvPr/>
        </p:nvSpPr>
        <p:spPr>
          <a:xfrm>
            <a:off x="0" y="45792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965" name="Google Shape;1965;p36"/>
          <p:cNvSpPr/>
          <p:nvPr/>
        </p:nvSpPr>
        <p:spPr>
          <a:xfrm>
            <a:off x="0" y="27504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1966" name="Google Shape;196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5600" y="236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37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1-Choisir un lutin (Sprite)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2-Animation avec un changement de costume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3-Choix d’un arrière-plan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4-Déplacement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5-Écrire un dialogue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6-Ajouter le bloc Son pour ajouter du bruit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7-Images libres de droit dans Google ou </a:t>
            </a:r>
            <a:r>
              <a:rPr lang="en" sz="2800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Pixabay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72" name="Google Shape;197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394300"/>
            <a:ext cx="2599416" cy="19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37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1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Animation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Plan de travail</a:t>
            </a:r>
            <a:endParaRPr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74" name="Google Shape;197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4525" y="5846225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38"/>
          <p:cNvSpPr txBox="1"/>
          <p:nvPr/>
        </p:nvSpPr>
        <p:spPr>
          <a:xfrm>
            <a:off x="514400" y="262122"/>
            <a:ext cx="84207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AA22A"/>
                </a:solidFill>
              </a:rPr>
              <a:t>Jeu d’activité de programmation débranchée</a:t>
            </a:r>
            <a:endParaRPr sz="2400" b="1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</a:rPr>
              <a:t>Géométrie : Construction et description des figures planes</a:t>
            </a:r>
            <a:endParaRPr sz="2400">
              <a:solidFill>
                <a:srgbClr val="FAA22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feuille de plan de travail </a:t>
            </a:r>
            <a:r>
              <a:rPr lang="en" sz="2400">
                <a:solidFill>
                  <a:srgbClr val="FAA22A"/>
                </a:solidFill>
              </a:rPr>
              <a:t>et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programme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1980" name="Google Shape;198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842" y="2704933"/>
            <a:ext cx="23907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Google Shape;198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774" y="2323934"/>
            <a:ext cx="2935200" cy="25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Google Shape;198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7374" y="2476333"/>
            <a:ext cx="3019068" cy="228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3" name="Google Shape;1983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2000" y="4964600"/>
            <a:ext cx="1878000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Google Shape;1984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8375" y="4964600"/>
            <a:ext cx="2130178" cy="11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98842" y="4863933"/>
            <a:ext cx="2228868" cy="1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39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39"/>
          <p:cNvSpPr txBox="1">
            <a:spLocks noGrp="1"/>
          </p:cNvSpPr>
          <p:nvPr>
            <p:ph type="ctrTitle" idx="4294967295"/>
          </p:nvPr>
        </p:nvSpPr>
        <p:spPr>
          <a:xfrm>
            <a:off x="481800" y="114450"/>
            <a:ext cx="8350500" cy="11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(défis géométriques et créativité)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992" name="Google Shape;1992;p39" title="ScreenRecording_01-08-2019 11-14-0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0425" y="3666950"/>
            <a:ext cx="3605326" cy="2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3" name="Google Shape;199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200" y="1452150"/>
            <a:ext cx="4034775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4" name="Google Shape;199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5875" y="1794200"/>
            <a:ext cx="4116416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5" name="Google Shape;1995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6675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40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0-Activité débranchée, tracer avec le corps un carré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«Carré arc-en-ciel»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4-Cacher le lutin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5-Tracer le carré : répéter 4X avancer 100 pas et tourner 90</a:t>
            </a:r>
            <a:r>
              <a:rPr lang="en" sz="2400" baseline="30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endParaRPr sz="2400" baseline="30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6-Répéter 360, ajouter 1 à la couleur du stylo et tourner d’un degré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01" name="Google Shape;2001;p40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2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2" name="Google Shape;200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4525" y="57323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41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«Somme de 2 nombres»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3-Définir la tâche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4-Définir les variables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5-Demander les ENTRÉES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6-Raisonner le calcul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7-Demander les SORTIES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8-Penser à des jeux d’essai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08" name="Google Shape;2008;p41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3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Plan de travail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9" name="Google Shape;200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975" y="3069500"/>
            <a:ext cx="3666225" cy="33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299" y="310000"/>
            <a:ext cx="1156900" cy="11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42"/>
          <p:cNvSpPr txBox="1"/>
          <p:nvPr/>
        </p:nvSpPr>
        <p:spPr>
          <a:xfrm>
            <a:off x="878850" y="503000"/>
            <a:ext cx="71334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Structure générale d’un programme:</a:t>
            </a: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17A86"/>
                </a:solidFill>
                <a:latin typeface="Merriweather"/>
                <a:ea typeface="Merriweather"/>
                <a:cs typeface="Merriweather"/>
                <a:sym typeface="Merriweather"/>
              </a:rPr>
              <a:t>une question d’ENTRÉES et de SORTIES.</a:t>
            </a:r>
            <a:endParaRPr sz="2400">
              <a:solidFill>
                <a:srgbClr val="617A8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6" name="Google Shape;2016;p42"/>
          <p:cNvSpPr/>
          <p:nvPr/>
        </p:nvSpPr>
        <p:spPr>
          <a:xfrm>
            <a:off x="564950" y="2875950"/>
            <a:ext cx="2383200" cy="110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42"/>
          <p:cNvSpPr txBox="1"/>
          <p:nvPr/>
        </p:nvSpPr>
        <p:spPr>
          <a:xfrm>
            <a:off x="6580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VARIABLES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18" name="Google Shape;2018;p42"/>
          <p:cNvSpPr txBox="1"/>
          <p:nvPr/>
        </p:nvSpPr>
        <p:spPr>
          <a:xfrm>
            <a:off x="3311400" y="3209025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19" name="Google Shape;2019;p42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020" name="Google Shape;2020;p42"/>
          <p:cNvGrpSpPr/>
          <p:nvPr/>
        </p:nvGrpSpPr>
        <p:grpSpPr>
          <a:xfrm>
            <a:off x="839150" y="2035650"/>
            <a:ext cx="7792200" cy="2311350"/>
            <a:chOff x="839150" y="2035650"/>
            <a:chExt cx="7792200" cy="2311350"/>
          </a:xfrm>
        </p:grpSpPr>
        <p:sp>
          <p:nvSpPr>
            <p:cNvPr id="2021" name="Google Shape;2021;p42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2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2"/>
            <p:cNvSpPr txBox="1"/>
            <p:nvPr/>
          </p:nvSpPr>
          <p:spPr>
            <a:xfrm>
              <a:off x="839150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24" name="Google Shape;2024;p42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25" name="Google Shape;2025;p42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026" name="Google Shape;2026;p42"/>
          <p:cNvSpPr txBox="1"/>
          <p:nvPr/>
        </p:nvSpPr>
        <p:spPr>
          <a:xfrm>
            <a:off x="1020050" y="509222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u="sng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Intention: </a:t>
            </a:r>
            <a:r>
              <a:rPr lang="en" sz="2000" i="1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Transformer un raisonnement algébrique en raisonnement informatique en utilisant un langage  de notre choix (ici Scratch).</a:t>
            </a:r>
            <a:endParaRPr sz="2000" i="1">
              <a:solidFill>
                <a:srgbClr val="FAA2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7" name="Google Shape;2027;p42"/>
          <p:cNvSpPr txBox="1"/>
          <p:nvPr/>
        </p:nvSpPr>
        <p:spPr>
          <a:xfrm>
            <a:off x="3494375" y="3209025"/>
            <a:ext cx="21609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RAISONNEMENT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8" name="Google Shape;2028;p42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RÉSULTAT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29" name="Google Shape;20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43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SOMME DE 2 NOMBRES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35" name="Google Shape;2035;p43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43"/>
          <p:cNvSpPr txBox="1"/>
          <p:nvPr/>
        </p:nvSpPr>
        <p:spPr>
          <a:xfrm>
            <a:off x="228225" y="3102738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37" name="Google Shape;2037;p43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038" name="Google Shape;2038;p43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039" name="Google Shape;2039;p43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3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3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42" name="Google Shape;2042;p43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043" name="Google Shape;2043;p43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044" name="Google Shape;2044;p43"/>
          <p:cNvSpPr txBox="1"/>
          <p:nvPr/>
        </p:nvSpPr>
        <p:spPr>
          <a:xfrm>
            <a:off x="3140050" y="2793075"/>
            <a:ext cx="2956500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45" name="Google Shape;2045;p43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2046" name="Google Shape;20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26"/>
          <p:cNvSpPr txBox="1">
            <a:spLocks noGrp="1"/>
          </p:cNvSpPr>
          <p:nvPr>
            <p:ph type="ctrTitle" idx="4294967295"/>
          </p:nvPr>
        </p:nvSpPr>
        <p:spPr>
          <a:xfrm>
            <a:off x="766225" y="599250"/>
            <a:ext cx="5293200" cy="31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Bonjour!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Lien de la présentation :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http://recitmst.qc.ca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65" name="Google Shape;1865;p26"/>
          <p:cNvSpPr txBox="1">
            <a:spLocks noGrp="1"/>
          </p:cNvSpPr>
          <p:nvPr>
            <p:ph type="body" idx="4294967295"/>
          </p:nvPr>
        </p:nvSpPr>
        <p:spPr>
          <a:xfrm>
            <a:off x="2811675" y="5158475"/>
            <a:ext cx="5713500" cy="10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Sonya Fiset</a:t>
            </a:r>
            <a:endParaRPr sz="1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Service national du Récit MST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866" name="Google Shape;18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058" y="4543120"/>
            <a:ext cx="1644025" cy="16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875" y="1392088"/>
            <a:ext cx="2152575" cy="21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4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-Produit de 2 nombres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-Somme de 3 nombres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-Aire d’un rectangle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-Périmètre d’un rectangle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-Moyenne de 4 nombres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-Autres défis au choix!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52" name="Google Shape;2052;p44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Prochain Défi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Plan de travail vierge</a:t>
            </a:r>
            <a:r>
              <a:rPr lang="en" sz="2400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53" name="Google Shape;205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45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Les blocs de Scratch 3.0</a:t>
            </a: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À imprimer ou à afficher sur les murs de votre classe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59" name="Google Shape;205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50" y="3128275"/>
            <a:ext cx="3867600" cy="25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3356" y="3097337"/>
            <a:ext cx="4083793" cy="26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206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2" name="Google Shape;2062;p45"/>
          <p:cNvSpPr txBox="1"/>
          <p:nvPr/>
        </p:nvSpPr>
        <p:spPr>
          <a:xfrm>
            <a:off x="1604850" y="6142375"/>
            <a:ext cx="3435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3" name="Google Shape;2063;p45"/>
          <p:cNvSpPr txBox="1"/>
          <p:nvPr/>
        </p:nvSpPr>
        <p:spPr>
          <a:xfrm>
            <a:off x="769950" y="6094675"/>
            <a:ext cx="71325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7"/>
              </a:rPr>
              <a:t>Matériel disponible de ScratchJr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46"/>
          <p:cNvSpPr txBox="1">
            <a:spLocks noGrp="1"/>
          </p:cNvSpPr>
          <p:nvPr>
            <p:ph type="body" idx="1"/>
          </p:nvPr>
        </p:nvSpPr>
        <p:spPr>
          <a:xfrm>
            <a:off x="2393575" y="800000"/>
            <a:ext cx="6347100" cy="56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Exploration Missions </a:t>
            </a: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(vidéos et Aide)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Sous la colonne 5e année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http://bit.ly/progCSC</a:t>
            </a:r>
            <a:endParaRPr sz="4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Exploration Campus Junior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Sous la colonne 4e année</a:t>
            </a: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2069" name="Google Shape;206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4725"/>
            <a:ext cx="2157050" cy="17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Google Shape;207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47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14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76" name="Google Shape;2076;p47"/>
          <p:cNvSpPr txBox="1">
            <a:spLocks noGrp="1"/>
          </p:cNvSpPr>
          <p:nvPr>
            <p:ph type="body" idx="4294967295"/>
          </p:nvPr>
        </p:nvSpPr>
        <p:spPr>
          <a:xfrm>
            <a:off x="311700" y="2380525"/>
            <a:ext cx="85206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7F888F"/>
              </a:buClr>
              <a:buSzPts val="2400"/>
              <a:buChar char="➔"/>
            </a:pPr>
            <a:r>
              <a:rPr lang="en" u="sng">
                <a:solidFill>
                  <a:srgbClr val="7F888F"/>
                </a:solidFill>
                <a:hlinkClick r:id="rId3"/>
              </a:rPr>
              <a:t>Idées de programmation en mathématique</a:t>
            </a:r>
            <a:endParaRPr>
              <a:solidFill>
                <a:srgbClr val="7F888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u="sng">
                <a:solidFill>
                  <a:srgbClr val="617A86"/>
                </a:solidFill>
                <a:hlinkClick r:id="rId4"/>
              </a:rPr>
              <a:t>Idées de programmation en langues</a:t>
            </a:r>
            <a:endParaRPr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5"/>
              </a:rPr>
              <a:t>Carte du Canada en univers social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6"/>
              </a:rPr>
              <a:t>Idées en arts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7"/>
              </a:rPr>
              <a:t>Idées en sciences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Animations (</a:t>
            </a:r>
            <a:r>
              <a:rPr lang="en" sz="2400" u="sng">
                <a:solidFill>
                  <a:srgbClr val="617A86"/>
                </a:solidFill>
                <a:hlinkClick r:id="rId8"/>
              </a:rPr>
              <a:t>cartes de voeux</a:t>
            </a:r>
            <a:r>
              <a:rPr lang="en" sz="2400">
                <a:solidFill>
                  <a:srgbClr val="617A86"/>
                </a:solidFill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hlinkClick r:id="rId9"/>
              </a:rPr>
              <a:t>BD</a:t>
            </a:r>
            <a:r>
              <a:rPr lang="en" sz="2400">
                <a:solidFill>
                  <a:srgbClr val="617A86"/>
                </a:solidFill>
              </a:rPr>
              <a:t>)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10"/>
              </a:rPr>
              <a:t>Jeux vidéos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1"/>
              </a:rPr>
              <a:t>bingo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2"/>
              </a:rPr>
              <a:t>cadenas virtuel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Et une infinité d’autres possibilités...</a:t>
            </a:r>
            <a:endParaRPr sz="2400">
              <a:solidFill>
                <a:srgbClr val="617A86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2077" name="Google Shape;2077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48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83" name="Google Shape;2083;p48"/>
          <p:cNvSpPr txBox="1"/>
          <p:nvPr/>
        </p:nvSpPr>
        <p:spPr>
          <a:xfrm>
            <a:off x="905775" y="394300"/>
            <a:ext cx="69267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 carte du Canada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84" name="Google Shape;208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01" y="1313463"/>
            <a:ext cx="5641424" cy="42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Google Shape;2085;p48"/>
          <p:cNvSpPr txBox="1"/>
          <p:nvPr/>
        </p:nvSpPr>
        <p:spPr>
          <a:xfrm>
            <a:off x="1143000" y="5958600"/>
            <a:ext cx="7326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86" name="Google Shape;208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49"/>
          <p:cNvSpPr txBox="1">
            <a:spLocks noGrp="1"/>
          </p:cNvSpPr>
          <p:nvPr>
            <p:ph type="title"/>
          </p:nvPr>
        </p:nvSpPr>
        <p:spPr>
          <a:xfrm>
            <a:off x="1131750" y="143300"/>
            <a:ext cx="6880500" cy="67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</a:rPr>
              <a:t>Des défis</a:t>
            </a:r>
            <a:endParaRPr sz="3600">
              <a:solidFill>
                <a:srgbClr val="FAA22A"/>
              </a:solidFill>
            </a:endParaRPr>
          </a:p>
        </p:txBody>
      </p:sp>
      <p:sp>
        <p:nvSpPr>
          <p:cNvPr id="2092" name="Google Shape;2092;p49"/>
          <p:cNvSpPr txBox="1">
            <a:spLocks noGrp="1"/>
          </p:cNvSpPr>
          <p:nvPr>
            <p:ph type="body" idx="1"/>
          </p:nvPr>
        </p:nvSpPr>
        <p:spPr>
          <a:xfrm>
            <a:off x="713025" y="815900"/>
            <a:ext cx="7817400" cy="58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#1 : Le carré (triangle, pentagone)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#2 : La discussion, dialogue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#3 : La conduite, jeu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Idées de projets, tempête d’idées (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voir cette page</a:t>
            </a: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Défi #4 : Au choix dans les défis suivants :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a.Questionnaire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b.Calcul de prix de taxes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c.Modifier un programme existant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Lien de projets pour débutants :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https://scratch.mit.edu/starter_projects/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Lien de défis en anglais :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https://drive.google.com/open?id=1-jy6jA7UcfhACV4O7Kesz7706Te2QFlm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3" name="Google Shape;209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50"/>
          <p:cNvSpPr txBox="1">
            <a:spLocks noGrp="1"/>
          </p:cNvSpPr>
          <p:nvPr>
            <p:ph type="title"/>
          </p:nvPr>
        </p:nvSpPr>
        <p:spPr>
          <a:xfrm>
            <a:off x="1131750" y="18705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9900"/>
                </a:solidFill>
              </a:rPr>
              <a:t>Ressources :</a:t>
            </a:r>
            <a:endParaRPr sz="4800">
              <a:solidFill>
                <a:srgbClr val="FF9900"/>
              </a:solidFill>
            </a:endParaRPr>
          </a:p>
        </p:txBody>
      </p:sp>
      <p:sp>
        <p:nvSpPr>
          <p:cNvPr id="2099" name="Google Shape;2099;p50"/>
          <p:cNvSpPr txBox="1">
            <a:spLocks noGrp="1"/>
          </p:cNvSpPr>
          <p:nvPr>
            <p:ph type="body" idx="1"/>
          </p:nvPr>
        </p:nvSpPr>
        <p:spPr>
          <a:xfrm>
            <a:off x="686700" y="848675"/>
            <a:ext cx="77706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ite RÉCIT pour la programmation et la robotique</a:t>
            </a: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Padlet de progression en programmation</a:t>
            </a: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Leçons de programmation (math)</a:t>
            </a: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Exemples de la PDA en mathématique</a:t>
            </a:r>
            <a:endParaRPr>
              <a:solidFill>
                <a:srgbClr val="FAA22A"/>
              </a:solidFill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Leçons de programmation en français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5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https://scratch.mit.edu/ideas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8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Autoformation</a:t>
            </a: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 Scratch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9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Capsules pour apprendre Scratch sur Campus Jr 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https://www.lecampusjunior.fr/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0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Autoformation Scratch Jr </a:t>
            </a:r>
            <a:endParaRPr>
              <a:solidFill>
                <a:srgbClr val="FAA22A"/>
              </a:solidFill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Facebook :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2"/>
              </a:rPr>
              <a:t> Les maths autrement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1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0" name="Google Shape;2100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51"/>
          <p:cNvSpPr txBox="1"/>
          <p:nvPr/>
        </p:nvSpPr>
        <p:spPr>
          <a:xfrm>
            <a:off x="5551375" y="3060750"/>
            <a:ext cx="3281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Lien du Campus Récit 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-S’inscrire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au cours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-Remplir la demande au bas avec le nom de la CSMB et la date de la formation</a:t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106" name="Google Shape;2106;p51"/>
          <p:cNvSpPr/>
          <p:nvPr/>
        </p:nvSpPr>
        <p:spPr>
          <a:xfrm>
            <a:off x="542525" y="4396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51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2108" name="Google Shape;21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364975"/>
            <a:ext cx="2701180" cy="24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9" name="Google Shape;2109;p51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10" name="Google Shape;211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100" y="58840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52"/>
          <p:cNvSpPr txBox="1"/>
          <p:nvPr/>
        </p:nvSpPr>
        <p:spPr>
          <a:xfrm>
            <a:off x="5134925" y="196300"/>
            <a:ext cx="3115800" cy="6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-Comment réinvestir?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-Quelles sont les contraintes?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-Quels sont les liens avec le programme?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-Quelles sont les avantages?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116" name="Google Shape;2116;p52"/>
          <p:cNvSpPr/>
          <p:nvPr/>
        </p:nvSpPr>
        <p:spPr>
          <a:xfrm>
            <a:off x="542525" y="7444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52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Retour :</a:t>
            </a:r>
            <a:endParaRPr sz="6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Quelques questions?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2118" name="Google Shape;2118;p52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19" name="Google Shape;211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00" y="58840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53"/>
          <p:cNvSpPr/>
          <p:nvPr/>
        </p:nvSpPr>
        <p:spPr>
          <a:xfrm>
            <a:off x="3213452" y="703602"/>
            <a:ext cx="2728142" cy="2522753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5" name="Google Shape;2125;p53"/>
          <p:cNvSpPr/>
          <p:nvPr/>
        </p:nvSpPr>
        <p:spPr>
          <a:xfrm>
            <a:off x="4014780" y="1296298"/>
            <a:ext cx="1114426" cy="1337354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53"/>
          <p:cNvSpPr txBox="1"/>
          <p:nvPr/>
        </p:nvSpPr>
        <p:spPr>
          <a:xfrm>
            <a:off x="696525" y="5982900"/>
            <a:ext cx="4346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7" name="Google Shape;2127;p53"/>
          <p:cNvSpPr txBox="1"/>
          <p:nvPr/>
        </p:nvSpPr>
        <p:spPr>
          <a:xfrm>
            <a:off x="2731275" y="3600525"/>
            <a:ext cx="426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lt1"/>
                </a:solidFill>
                <a:latin typeface="Bangers"/>
                <a:ea typeface="Bangers"/>
                <a:cs typeface="Bangers"/>
                <a:sym typeface="Bangers"/>
              </a:rPr>
              <a:t>Merci !</a:t>
            </a:r>
            <a:endParaRPr sz="12000">
              <a:solidFill>
                <a:schemeClr val="lt1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arela Round"/>
                <a:ea typeface="Varela Round"/>
                <a:cs typeface="Varela Round"/>
                <a:sym typeface="Varela Round"/>
              </a:rPr>
              <a:t>Pour d’autres informations :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sonya.fiset@recitmst.qc.ca</a:t>
            </a: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28" name="Google Shape;212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12" y="368725"/>
            <a:ext cx="2054488" cy="13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" name="Google Shape;212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1638" y="5188325"/>
            <a:ext cx="914313" cy="14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0" name="Google Shape;2130;p53"/>
          <p:cNvSpPr txBox="1"/>
          <p:nvPr/>
        </p:nvSpPr>
        <p:spPr>
          <a:xfrm>
            <a:off x="356025" y="1405325"/>
            <a:ext cx="64257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617A86"/>
                </a:highlight>
                <a:latin typeface="Merriweather"/>
                <a:ea typeface="Merriweather"/>
                <a:cs typeface="Merriweather"/>
                <a:sym typeface="Merriweather"/>
              </a:rPr>
              <a:t>Présentation à télécharger:</a:t>
            </a:r>
            <a:endParaRPr sz="36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highlight>
                  <a:srgbClr val="617A86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3600" b="1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6"/>
              </a:rPr>
              <a:t>http://bit.ly/mst</a:t>
            </a:r>
            <a:r>
              <a:rPr lang="en" sz="3600" b="1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6"/>
              </a:rPr>
              <a:t>9janv2020</a:t>
            </a:r>
            <a:endParaRPr sz="3600" b="1">
              <a:solidFill>
                <a:srgbClr val="0069BF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highlight>
                <a:srgbClr val="617A86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27"/>
          <p:cNvSpPr/>
          <p:nvPr/>
        </p:nvSpPr>
        <p:spPr>
          <a:xfrm>
            <a:off x="1596875" y="743600"/>
            <a:ext cx="6407100" cy="4257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rPr>
              <a:t>Plan de la formation :</a:t>
            </a:r>
            <a:endParaRPr sz="3600" b="1">
              <a:solidFill>
                <a:srgbClr val="617A86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Bienvenue</a:t>
            </a:r>
            <a:endParaRPr sz="115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Question : </a:t>
            </a: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Pourquoi programmer? </a:t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Outils pour s’initier à la programmation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Temps d’expérimentation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Documentation</a:t>
            </a:r>
            <a:endParaRPr sz="2400">
              <a:solidFill>
                <a:srgbClr val="7F888F"/>
              </a:solidFill>
              <a:uFill>
                <a:noFill/>
              </a:u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Retour et badge de participation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74" name="Google Shape;1874;p27"/>
          <p:cNvSpPr/>
          <p:nvPr/>
        </p:nvSpPr>
        <p:spPr>
          <a:xfrm>
            <a:off x="1300600" y="743600"/>
            <a:ext cx="6703388" cy="541324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19050" cap="flat" cmpd="sng">
            <a:solidFill>
              <a:srgbClr val="F55D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5" name="Google Shape;18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7750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2135;p54"/>
          <p:cNvSpPr txBox="1">
            <a:spLocks noGrp="1"/>
          </p:cNvSpPr>
          <p:nvPr>
            <p:ph type="title"/>
          </p:nvPr>
        </p:nvSpPr>
        <p:spPr>
          <a:xfrm>
            <a:off x="1079425" y="417225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Compétences clés</a:t>
            </a:r>
            <a:endParaRPr sz="3600"/>
          </a:p>
        </p:txBody>
      </p:sp>
      <p:sp>
        <p:nvSpPr>
          <p:cNvPr id="2136" name="Google Shape;2136;p54"/>
          <p:cNvSpPr txBox="1">
            <a:spLocks noGrp="1"/>
          </p:cNvSpPr>
          <p:nvPr>
            <p:ph type="body" idx="1"/>
          </p:nvPr>
        </p:nvSpPr>
        <p:spPr>
          <a:xfrm>
            <a:off x="613075" y="1194225"/>
            <a:ext cx="7813200" cy="5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Identifier des éléments essentiels de l’intention pédagogique d’intégrer la programmation-codage aux activités d’enseignement-apprentissage de la mathématique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la programmation par blocs avec les jeux Blockly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code.org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scratch.mit.edu;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Repérer et sélectionner des ressources d’auto-apprentissage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Sélectionner une application en regard de ses intérêts et des compétences visées par le domaine de la mathématique et le PFEQ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Intégrer les bases de la programmation-codage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Planifier des activités d’accompagnement pédagogique en salle de classe ou en laboratoire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28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81" name="Google Shape;1881;p28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28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883" name="Google Shape;18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28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28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6" name="Google Shape;188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888" name="Google Shape;1888;p28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p29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94" name="Google Shape;1894;p29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5" name="Google Shape;18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5" y="1420375"/>
            <a:ext cx="8001376" cy="4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29"/>
          <p:cNvSpPr txBox="1"/>
          <p:nvPr/>
        </p:nvSpPr>
        <p:spPr>
          <a:xfrm>
            <a:off x="3328950" y="6262775"/>
            <a:ext cx="2486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897" name="Google Shape;18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7850" y="578000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30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32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La programmation en classe</a:t>
            </a:r>
            <a:endParaRPr sz="4800" u="sng">
              <a:solidFill>
                <a:srgbClr val="4A86E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u="sng">
              <a:solidFill>
                <a:srgbClr val="4A86E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 Mise en situation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 10 questions</a:t>
            </a:r>
            <a:endParaRPr sz="4800">
              <a:solidFill>
                <a:srgbClr val="4A86E8"/>
              </a:solidFill>
            </a:endParaRPr>
          </a:p>
        </p:txBody>
      </p:sp>
      <p:pic>
        <p:nvPicPr>
          <p:cNvPr id="1903" name="Google Shape;19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3075" y="4429400"/>
            <a:ext cx="2102800" cy="21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462100"/>
            <a:ext cx="3142775" cy="21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8425" y="4395734"/>
            <a:ext cx="3418937" cy="2214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31"/>
          <p:cNvSpPr txBox="1"/>
          <p:nvPr/>
        </p:nvSpPr>
        <p:spPr>
          <a:xfrm>
            <a:off x="6745925" y="601050"/>
            <a:ext cx="2089200" cy="56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2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/>
          </a:p>
        </p:txBody>
      </p:sp>
      <p:sp>
        <p:nvSpPr>
          <p:cNvPr id="1911" name="Google Shape;1911;p31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2" name="Google Shape;191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123" y="599225"/>
            <a:ext cx="6036177" cy="56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3" name="Google Shape;1913;p31"/>
          <p:cNvSpPr/>
          <p:nvPr/>
        </p:nvSpPr>
        <p:spPr>
          <a:xfrm>
            <a:off x="3689175" y="7189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31"/>
          <p:cNvSpPr/>
          <p:nvPr/>
        </p:nvSpPr>
        <p:spPr>
          <a:xfrm>
            <a:off x="3689175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31"/>
          <p:cNvSpPr/>
          <p:nvPr/>
        </p:nvSpPr>
        <p:spPr>
          <a:xfrm>
            <a:off x="5375575" y="35357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31"/>
          <p:cNvSpPr/>
          <p:nvPr/>
        </p:nvSpPr>
        <p:spPr>
          <a:xfrm>
            <a:off x="5007175" y="48936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1"/>
          <p:cNvSpPr/>
          <p:nvPr/>
        </p:nvSpPr>
        <p:spPr>
          <a:xfrm>
            <a:off x="3551500" y="570822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1"/>
          <p:cNvSpPr/>
          <p:nvPr/>
        </p:nvSpPr>
        <p:spPr>
          <a:xfrm>
            <a:off x="1944475" y="577550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31"/>
          <p:cNvSpPr/>
          <p:nvPr/>
        </p:nvSpPr>
        <p:spPr>
          <a:xfrm>
            <a:off x="611750" y="48936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235725" y="3469550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1900300" y="1252375"/>
            <a:ext cx="1220400" cy="4350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2" name="Google Shape;192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6125" y="5902975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32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32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9" name="Google Shape;19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0" y="1028300"/>
            <a:ext cx="8950625" cy="50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Google Shape;1930;p32"/>
          <p:cNvSpPr/>
          <p:nvPr/>
        </p:nvSpPr>
        <p:spPr>
          <a:xfrm>
            <a:off x="3629575" y="1527250"/>
            <a:ext cx="136500" cy="295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33"/>
          <p:cNvSpPr txBox="1"/>
          <p:nvPr/>
        </p:nvSpPr>
        <p:spPr>
          <a:xfrm>
            <a:off x="4980050" y="3255100"/>
            <a:ext cx="3533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ien sur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Campus Récit</a:t>
            </a:r>
            <a:endParaRPr sz="2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créer un compte gratuit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connecter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Liste des autoformations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36" name="Google Shape;1936;p33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33"/>
          <p:cNvSpPr txBox="1">
            <a:spLocks noGrp="1"/>
          </p:cNvSpPr>
          <p:nvPr>
            <p:ph type="title" idx="4294967295"/>
          </p:nvPr>
        </p:nvSpPr>
        <p:spPr>
          <a:xfrm>
            <a:off x="836975" y="2403975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1938" name="Google Shape;19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593575"/>
            <a:ext cx="2701180" cy="24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775" y="5817850"/>
            <a:ext cx="824449" cy="7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1137</Words>
  <Application>Microsoft Office PowerPoint</Application>
  <PresentationFormat>Affichage à l'écran (4:3)</PresentationFormat>
  <Paragraphs>226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6" baseType="lpstr">
      <vt:lpstr>Ubuntu</vt:lpstr>
      <vt:lpstr>Helvetica Neue</vt:lpstr>
      <vt:lpstr>Bangers</vt:lpstr>
      <vt:lpstr>Merriweather</vt:lpstr>
      <vt:lpstr>Viga</vt:lpstr>
      <vt:lpstr>Nixie One</vt:lpstr>
      <vt:lpstr>Permanent Marker</vt:lpstr>
      <vt:lpstr>Source Code Pro</vt:lpstr>
      <vt:lpstr>Amatic SC</vt:lpstr>
      <vt:lpstr>Trebuchet MS</vt:lpstr>
      <vt:lpstr>Arial</vt:lpstr>
      <vt:lpstr>Georgia</vt:lpstr>
      <vt:lpstr>Cousine</vt:lpstr>
      <vt:lpstr>Varela Round</vt:lpstr>
      <vt:lpstr>Nathaniel template</vt:lpstr>
      <vt:lpstr>Beach Day</vt:lpstr>
      <vt:lpstr>   Programmation  Scratch   Commission scolaire  Marguerite-Bourgeoys    Lien de la formation : http://bit.ly/mst9janv2020   </vt:lpstr>
      <vt:lpstr>Bonjour!  Lien de la présentation : http://recitmst.qc.ca </vt:lpstr>
      <vt:lpstr>Présentation PowerPoint</vt:lpstr>
      <vt:lpstr>Enseigner la programmation… Pourquoi?</vt:lpstr>
      <vt:lpstr>Enseigner la programmation… Pourquoi?</vt:lpstr>
      <vt:lpstr>La programmation en classe   Mise en situation   10 questions</vt:lpstr>
      <vt:lpstr>Présentation PowerPoint</vt:lpstr>
      <vt:lpstr>Présentation PowerPoint</vt:lpstr>
      <vt:lpstr>Demande d’un badge de participation en programmation</vt:lpstr>
      <vt:lpstr>Des outils pour s’initier à la programmation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SURVOL DES POSSIBILITÉS (défis géométriques et créativité)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blocs de Scratch 3.0  À imprimer ou à afficher sur les murs de votre classe  </vt:lpstr>
      <vt:lpstr>Présentation PowerPoint</vt:lpstr>
      <vt:lpstr>SURVOL DES POSSIBILITÉS</vt:lpstr>
      <vt:lpstr>Présentation PowerPoint</vt:lpstr>
      <vt:lpstr>Des défis</vt:lpstr>
      <vt:lpstr>Ressources :</vt:lpstr>
      <vt:lpstr>Demande d’un badge de participation en programmation</vt:lpstr>
      <vt:lpstr>Retour : Quelques questions?</vt:lpstr>
      <vt:lpstr>Présentation PowerPoint</vt:lpstr>
      <vt:lpstr>Compétences clés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Programmation  Scratch   Commission scolaire  Marguerite-Bourgeoys    Lien de la formation : http://bit.ly/mst9janv2020   </dc:title>
  <dc:creator>Sonya Fiset</dc:creator>
  <cp:lastModifiedBy>Fiset Sonia</cp:lastModifiedBy>
  <cp:revision>1</cp:revision>
  <dcterms:modified xsi:type="dcterms:W3CDTF">2020-01-06T14:04:55Z</dcterms:modified>
</cp:coreProperties>
</file>