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Bangers" panose="020B0604020202020204" charset="0"/>
      <p:regular r:id="rId18"/>
    </p:embeddedFont>
    <p:embeddedFont>
      <p:font typeface="Dosis" panose="020B0604020202020204" charset="0"/>
      <p:regular r:id="rId19"/>
      <p:bold r:id="rId20"/>
    </p:embeddedFont>
    <p:embeddedFont>
      <p:font typeface="Merriweather" panose="020B0604020202020204" charset="0"/>
      <p:regular r:id="rId21"/>
      <p:bold r:id="rId22"/>
      <p:italic r:id="rId23"/>
      <p:boldItalic r:id="rId24"/>
    </p:embeddedFont>
    <p:embeddedFont>
      <p:font typeface="Permanent Marker" panose="020B0604020202020204" charset="0"/>
      <p:regular r:id="rId25"/>
    </p:embeddedFont>
    <p:embeddedFont>
      <p:font typeface="Roboto" panose="020B0604020202020204" charset="0"/>
      <p:regular r:id="rId26"/>
      <p:bold r:id="rId27"/>
      <p:italic r:id="rId28"/>
      <p:boldItalic r:id="rId29"/>
    </p:embeddedFont>
    <p:embeddedFont>
      <p:font typeface="Sniglet" panose="020B0604020202020204" charset="0"/>
      <p:regular r:id="rId30"/>
    </p:embeddedFont>
    <p:embeddedFont>
      <p:font typeface="Ubuntu" panose="020B0604020202020204" charset="0"/>
      <p:regular r:id="rId31"/>
      <p:bold r:id="rId32"/>
      <p:italic r:id="rId33"/>
      <p:boldItalic r:id="rId34"/>
    </p:embeddedFont>
    <p:embeddedFont>
      <p:font typeface="Viga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24fev21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25347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fr/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sonya_fiset/kml29hq5sgsx" TargetMode="External"/><Relationship Id="rId7" Type="http://schemas.openxmlformats.org/officeDocument/2006/relationships/hyperlink" Target="https://campus.recit.qc.ca/math%c3%a9matique-science-et-technologie/scratchmathematique1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ampus.recit.qc.ca/math%c3%a9matique-science-et-technologie/mstdistance101" TargetMode="External"/><Relationship Id="rId5" Type="http://schemas.openxmlformats.org/officeDocument/2006/relationships/hyperlink" Target="https://campus.recit.qc.ca/math%c3%a9matique-science-et-technologie/scratchpremierspas" TargetMode="External"/><Relationship Id="rId4" Type="http://schemas.openxmlformats.org/officeDocument/2006/relationships/hyperlink" Target="https://campus.recit.qc.ca/course/view.php?id=16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sonya_fiset/kml29hq5sgsx" TargetMode="External"/><Relationship Id="rId7" Type="http://schemas.openxmlformats.org/officeDocument/2006/relationships/hyperlink" Target="https://campus.recit.qc.ca/math%c3%a9matique-science-et-technologie/scratchmathematique1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ampus.recit.qc.ca/math%c3%a9matique-science-et-technologie/mstdistance101" TargetMode="External"/><Relationship Id="rId5" Type="http://schemas.openxmlformats.org/officeDocument/2006/relationships/hyperlink" Target="https://campus.recit.qc.ca/math%c3%a9matique-science-et-technologie/scratchpremierspas" TargetMode="External"/><Relationship Id="rId4" Type="http://schemas.openxmlformats.org/officeDocument/2006/relationships/hyperlink" Target="https://campus.recit.qc.ca/course/view.php?id=16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j/93849137106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channel/UC7IcadI_rZFwso9N81PYqFg" TargetMode="External"/><Relationship Id="rId5" Type="http://schemas.openxmlformats.org/officeDocument/2006/relationships/hyperlink" Target="https://twitter.com/recitmst" TargetMode="External"/><Relationship Id="rId4" Type="http://schemas.openxmlformats.org/officeDocument/2006/relationships/hyperlink" Target="https://www.facebook.com/RECITMST2020/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ecitmst.qc.ca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25347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fr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25347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fr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25347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fr/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5898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25347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fr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Lien de la présentation : 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http://bit.ly/mst24fev21</a:t>
            </a:r>
            <a:endParaRPr sz="1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c02b351e2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c02b351e2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évaporation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https://scratch.mit.edu/projects/434625347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Trouver des images libres de droit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https://pixabay.com/fr/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a4c30b11fa_1_1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a4c30b11fa_1_1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a4c30b11fa_1_1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a4c30b11fa_1_1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Padlet par disciplines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https://padlet.com/sonya_fiset/kml29hq5sgsx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</a:t>
            </a: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https://campus.recit.qc.ca/math%c3%a9matique-science-et-technologie/scratchpremierspas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MST à distance, section des applications 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https://campus.recit.qc.ca/math%c3%a9matique-science-et-technologie/mstdistance101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en mathématique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7"/>
              </a:rPr>
              <a:t>https://campus.recit.qc.ca/math%c3%a9matique-science-et-technologie/scratchmathematique1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c02b351e27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c02b351e27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Padlet par disciplines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https://padlet.com/sonya_fiset/kml29hq5sgsx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</a:t>
            </a: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https://campus.recit.qc.ca/math%c3%a9matique-science-et-technologie/scratchpremierspas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MST à distance, section des applications 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https://campus.recit.qc.ca/math%c3%a9matique-science-et-technologie/mstdistance101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en mathématique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7"/>
              </a:rPr>
              <a:t>https://campus.recit.qc.ca/math%c3%a9matique-science-et-technologie/scratchmathematique1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b71cc012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b71cc012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Salle de vidéoconférence : </a:t>
            </a:r>
            <a:r>
              <a:rPr lang="en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https://zoom.us/j/93849137106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a4c30b11fa_1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a4c30b11fa_1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Me joindre 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sonya.fiset@recitmst.qc.ca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en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@recitmst.qc.ca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https://www.facebook.com/RECITMST2020/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https://twitter.com/recitmst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r>
              <a:rPr lang="en"/>
              <a:t> : </a:t>
            </a:r>
            <a:r>
              <a:rPr lang="en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https://www.youtube.com/channel/UC7IcadI_rZFwso9N81PYqFg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a4c30b11f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a4c30b11f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</a:rPr>
              <a:t>Lien du site du RÉCIT MST : </a:t>
            </a:r>
            <a:r>
              <a:rPr lang="en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https://recitmst.qc.ca/</a:t>
            </a: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a4c30b11fa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a4c30b11fa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a4c30b11fa_1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a4c30b11fa_1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c02b351e2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c02b351e2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évaporation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https://scratch.mit.edu/projects/434625347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Trouver des images libres de droit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https://pixabay.com/fr/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c02b351e2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c02b351e2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évaporation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https://scratch.mit.edu/projects/434625347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Trouver des images libres de droit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https://pixabay.com/fr/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c02b351e2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c02b351e2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évaporation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https://scratch.mit.edu/projects/434625347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Trouver des images libres de droit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https://pixabay.com/fr/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a24d1bb6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a24d1bb65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simulateur engrenages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https://scratch.mit.edu/projects/25898/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a4c30b11fa_1_1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a4c30b11fa_1_1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évaporation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https://scratch.mit.edu/projects/434625347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Trouver des images libres de droit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https://pixabay.com/fr/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4" name="Google Shape;524;p12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2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2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2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2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2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2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2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2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1" name="Google Shape;431;p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24fev21" TargetMode="Externa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4.0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hyperlink" Target="https://scratch.mit.edu/projects/250613704" TargetMode="External"/><Relationship Id="rId4" Type="http://schemas.openxmlformats.org/officeDocument/2006/relationships/hyperlink" Target="https://scratch.mit.edu/projects/43462534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sonya_fiset/kml29hq5sgs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hyperlink" Target="https://campus.recit.qc.ca/math%c3%a9matique-science-et-technologie/scratchpremierspa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Nh7dzKUjXn_oQvN7x4q0UDMUYBdy3aSh?usp=shari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hyperlink" Target="https://zoom.us/j/93849137106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7IcadI_rZFwso9N81PYqFg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s://twitter.com/recitms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RECITMST2020/" TargetMode="External"/><Relationship Id="rId5" Type="http://schemas.openxmlformats.org/officeDocument/2006/relationships/hyperlink" Target="mailto:equipe@recitmst.qc.ca" TargetMode="External"/><Relationship Id="rId10" Type="http://schemas.openxmlformats.org/officeDocument/2006/relationships/image" Target="../media/image2.png"/><Relationship Id="rId4" Type="http://schemas.openxmlformats.org/officeDocument/2006/relationships/hyperlink" Target="mailto:Sonya.Fiset@recitmst.qc.ca" TargetMode="External"/><Relationship Id="rId9" Type="http://schemas.openxmlformats.org/officeDocument/2006/relationships/hyperlink" Target="http://creativecommons.org/licenses/by-nc-sa/4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4.0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02073926" TargetMode="External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hyperlink" Target="https://scratch.mit.edu/projects/31350277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91720882" TargetMode="External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gif"/><Relationship Id="rId5" Type="http://schemas.openxmlformats.org/officeDocument/2006/relationships/image" Target="../media/image1.png"/><Relationship Id="rId4" Type="http://schemas.openxmlformats.org/officeDocument/2006/relationships/hyperlink" Target="https://scratch.mit.edu/projects/49170092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3"/>
          <p:cNvSpPr txBox="1">
            <a:spLocks noGrp="1"/>
          </p:cNvSpPr>
          <p:nvPr>
            <p:ph type="ctrTitle"/>
          </p:nvPr>
        </p:nvSpPr>
        <p:spPr>
          <a:xfrm>
            <a:off x="919175" y="1032900"/>
            <a:ext cx="799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Viga"/>
                <a:ea typeface="Viga"/>
                <a:cs typeface="Viga"/>
                <a:sym typeface="Viga"/>
              </a:rPr>
              <a:t>UQTR didactique des sciences</a:t>
            </a:r>
            <a:endParaRPr sz="44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Programmation avec Scratch</a:t>
            </a:r>
            <a:endParaRPr sz="4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Lien de la présentation :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http://bit.ly/mst24fev21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38" name="Google Shape;53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625" y="4613203"/>
            <a:ext cx="918875" cy="325273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3"/>
          <p:cNvSpPr/>
          <p:nvPr/>
        </p:nvSpPr>
        <p:spPr>
          <a:xfrm>
            <a:off x="1672125" y="4646700"/>
            <a:ext cx="5935800" cy="3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3"/>
          <p:cNvSpPr txBox="1"/>
          <p:nvPr/>
        </p:nvSpPr>
        <p:spPr>
          <a:xfrm>
            <a:off x="1783400" y="4646700"/>
            <a:ext cx="59358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rgbClr val="3C78D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rgbClr val="3C78D8"/>
                </a:solidFill>
              </a:rPr>
              <a:t>.</a:t>
            </a:r>
            <a:r>
              <a:rPr lang="en" sz="800">
                <a:solidFill>
                  <a:srgbClr val="3C78D8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/>
          </a:p>
        </p:txBody>
      </p:sp>
      <p:pic>
        <p:nvPicPr>
          <p:cNvPr id="542" name="Google Shape;54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025" y="1942596"/>
            <a:ext cx="1542075" cy="154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2"/>
          <p:cNvSpPr txBox="1"/>
          <p:nvPr/>
        </p:nvSpPr>
        <p:spPr>
          <a:xfrm>
            <a:off x="373025" y="1515075"/>
            <a:ext cx="8545200" cy="3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0-Choisir un bloc «Événement»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1-Choisir un lutin (Sprite)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2-Choix d’un 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3-Écrire des informations bloc «Apparence»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4-Images libres de droit dans Google ou </a:t>
            </a:r>
            <a:r>
              <a:rPr lang="en" sz="240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Pixabay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5-Bloc «Contrôle» temps pour synchroniser le Sprite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6-Montrer ou cacher le Sprite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7-Modifier l’arrière-plan et le faire apparaître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5" name="Google Shape;625;p22"/>
          <p:cNvSpPr txBox="1"/>
          <p:nvPr/>
        </p:nvSpPr>
        <p:spPr>
          <a:xfrm>
            <a:off x="905775" y="295725"/>
            <a:ext cx="5506500" cy="11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Vulgarisation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Cycle de l’eau</a:t>
            </a: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et </a:t>
            </a:r>
            <a:r>
              <a:rPr lang="en" sz="2400" u="sng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alimentaire</a:t>
            </a: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24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26" name="Google Shape;62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62049" y="333400"/>
            <a:ext cx="2383226" cy="17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23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Recherche par mot-clé</a:t>
            </a: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33" name="Google Shape;6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59725"/>
            <a:ext cx="8839201" cy="178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0800" y="3094576"/>
            <a:ext cx="5814520" cy="189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4"/>
          <p:cNvSpPr txBox="1">
            <a:spLocks noGrp="1"/>
          </p:cNvSpPr>
          <p:nvPr>
            <p:ph type="body" idx="1"/>
          </p:nvPr>
        </p:nvSpPr>
        <p:spPr>
          <a:xfrm>
            <a:off x="2393575" y="400925"/>
            <a:ext cx="6347100" cy="44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Padlet ressources par disciplines Scratch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Scratch pour tous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641" name="Google Shape;64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800" y="1338800"/>
            <a:ext cx="2088775" cy="17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5"/>
          <p:cNvSpPr txBox="1">
            <a:spLocks noGrp="1"/>
          </p:cNvSpPr>
          <p:nvPr>
            <p:ph type="body" idx="1"/>
          </p:nvPr>
        </p:nvSpPr>
        <p:spPr>
          <a:xfrm>
            <a:off x="3991525" y="1261425"/>
            <a:ext cx="3068400" cy="3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Soutenir la démarche d’apprentissage</a:t>
            </a: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Exemples</a:t>
            </a:r>
            <a:r>
              <a:rPr lang="en" sz="24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 </a:t>
            </a: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648" name="Google Shape;64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1523" y="136348"/>
            <a:ext cx="2703500" cy="8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300" y="186800"/>
            <a:ext cx="3739550" cy="47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6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656" name="Google Shape;656;p26"/>
          <p:cNvSpPr txBox="1">
            <a:spLocks noGrp="1"/>
          </p:cNvSpPr>
          <p:nvPr>
            <p:ph type="title" idx="4294967295"/>
          </p:nvPr>
        </p:nvSpPr>
        <p:spPr>
          <a:xfrm>
            <a:off x="943500" y="636075"/>
            <a:ext cx="7257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L’équipe du RÉCIT MST est disponible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les mercredis matins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de 9 h à 11 h 30. 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57" name="Google Shape;657;p26">
            <a:hlinkClick r:id="rId3"/>
          </p:cNvPr>
          <p:cNvSpPr/>
          <p:nvPr/>
        </p:nvSpPr>
        <p:spPr>
          <a:xfrm>
            <a:off x="3092753" y="1988225"/>
            <a:ext cx="2958600" cy="163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58" name="Google Shape;658;p26"/>
          <p:cNvSpPr/>
          <p:nvPr/>
        </p:nvSpPr>
        <p:spPr>
          <a:xfrm>
            <a:off x="2957648" y="18770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59" name="Google Shape;659;p26"/>
          <p:cNvSpPr txBox="1"/>
          <p:nvPr/>
        </p:nvSpPr>
        <p:spPr>
          <a:xfrm>
            <a:off x="2098950" y="4116175"/>
            <a:ext cx="49461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1A73E8"/>
                </a:solidFill>
                <a:highlight>
                  <a:srgbClr val="FFFFFF"/>
                </a:highlight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https://zoom.us/j/93849137106</a:t>
            </a:r>
            <a:endParaRPr sz="2400" b="1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60" name="Google Shape;66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2750" y="1988225"/>
            <a:ext cx="2958601" cy="163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7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66" name="Google Shape;6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27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equipe@recitmst.qc.ca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668" name="Google Shape;668;p27"/>
          <p:cNvSpPr txBox="1"/>
          <p:nvPr/>
        </p:nvSpPr>
        <p:spPr>
          <a:xfrm>
            <a:off x="443038" y="271970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9" name="Google Shape;669;p27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70" name="Google Shape;670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4"/>
          <p:cNvSpPr txBox="1">
            <a:spLocks noGrp="1"/>
          </p:cNvSpPr>
          <p:nvPr>
            <p:ph type="ctrTitle"/>
          </p:nvPr>
        </p:nvSpPr>
        <p:spPr>
          <a:xfrm>
            <a:off x="279700" y="491375"/>
            <a:ext cx="7287900" cy="12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>
                <a:latin typeface="Viga"/>
                <a:ea typeface="Viga"/>
                <a:cs typeface="Viga"/>
                <a:sym typeface="Viga"/>
              </a:rPr>
              <a:t>Scratch en ST au primaire</a:t>
            </a:r>
            <a:endParaRPr sz="2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48" name="Google Shape;54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8550" y="485796"/>
            <a:ext cx="1542075" cy="15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625" y="4613203"/>
            <a:ext cx="918875" cy="325273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14"/>
          <p:cNvSpPr/>
          <p:nvPr/>
        </p:nvSpPr>
        <p:spPr>
          <a:xfrm>
            <a:off x="1672125" y="4646700"/>
            <a:ext cx="5935800" cy="3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4"/>
          <p:cNvSpPr txBox="1"/>
          <p:nvPr/>
        </p:nvSpPr>
        <p:spPr>
          <a:xfrm>
            <a:off x="1783400" y="4646700"/>
            <a:ext cx="59358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rgbClr val="3C78D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rgbClr val="3C78D8"/>
                </a:solidFill>
              </a:rPr>
              <a:t>.</a:t>
            </a:r>
            <a:r>
              <a:rPr lang="en" sz="800">
                <a:solidFill>
                  <a:srgbClr val="3C78D8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/>
          </a:p>
        </p:txBody>
      </p:sp>
      <p:pic>
        <p:nvPicPr>
          <p:cNvPr id="553" name="Google Shape;55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126" y="1515775"/>
            <a:ext cx="1885749" cy="1810324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14"/>
          <p:cNvSpPr txBox="1"/>
          <p:nvPr/>
        </p:nvSpPr>
        <p:spPr>
          <a:xfrm>
            <a:off x="2828150" y="2004575"/>
            <a:ext cx="3628500" cy="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Sonya Fiset, </a:t>
            </a:r>
            <a:r>
              <a:rPr lang="en" sz="2400" b="1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RÉCIT MST</a:t>
            </a:r>
            <a:endParaRPr sz="24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60" name="Google Shape;560;p15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7721100" cy="29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L’interface de Scratch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Explorons des exemples en science et technologie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Vulgaristion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Modélisation-conception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Investigation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Ressources : Padlet et autoformation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HyperDocs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1" name="Google Shape;561;p1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62" name="Google Shape;56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6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S’initier à la programmation Scratch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68" name="Google Shape;568;p16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69" name="Google Shape;56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2928"/>
            <a:ext cx="9144002" cy="50976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1" name="Google Shape;571;p16"/>
          <p:cNvCxnSpPr/>
          <p:nvPr/>
        </p:nvCxnSpPr>
        <p:spPr>
          <a:xfrm>
            <a:off x="7410100" y="4466750"/>
            <a:ext cx="899700" cy="42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2" name="Google Shape;572;p16"/>
          <p:cNvSpPr txBox="1"/>
          <p:nvPr/>
        </p:nvSpPr>
        <p:spPr>
          <a:xfrm>
            <a:off x="6424500" y="3990350"/>
            <a:ext cx="131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1.Choisir un lutin.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573" name="Google Shape;573;p16"/>
          <p:cNvCxnSpPr/>
          <p:nvPr/>
        </p:nvCxnSpPr>
        <p:spPr>
          <a:xfrm>
            <a:off x="8053450" y="4390550"/>
            <a:ext cx="899700" cy="42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4" name="Google Shape;574;p16"/>
          <p:cNvSpPr txBox="1"/>
          <p:nvPr/>
        </p:nvSpPr>
        <p:spPr>
          <a:xfrm>
            <a:off x="7832600" y="3950525"/>
            <a:ext cx="131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2.Choisir a-plan.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575" name="Google Shape;575;p16"/>
          <p:cNvCxnSpPr/>
          <p:nvPr/>
        </p:nvCxnSpPr>
        <p:spPr>
          <a:xfrm rot="10800000">
            <a:off x="273750" y="619950"/>
            <a:ext cx="1517400" cy="62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6" name="Google Shape;576;p16"/>
          <p:cNvSpPr txBox="1"/>
          <p:nvPr/>
        </p:nvSpPr>
        <p:spPr>
          <a:xfrm>
            <a:off x="1906800" y="1134300"/>
            <a:ext cx="258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3.Dépalcer les blocs ici.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577" name="Google Shape;577;p16"/>
          <p:cNvCxnSpPr/>
          <p:nvPr/>
        </p:nvCxnSpPr>
        <p:spPr>
          <a:xfrm rot="10800000" flipH="1">
            <a:off x="5626350" y="439800"/>
            <a:ext cx="856800" cy="46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8" name="Google Shape;578;p16"/>
          <p:cNvSpPr txBox="1"/>
          <p:nvPr/>
        </p:nvSpPr>
        <p:spPr>
          <a:xfrm>
            <a:off x="4322100" y="1007175"/>
            <a:ext cx="201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4.Démarrer le programme avec le drapeau vert.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7"/>
          <p:cNvSpPr txBox="1"/>
          <p:nvPr/>
        </p:nvSpPr>
        <p:spPr>
          <a:xfrm>
            <a:off x="373025" y="1515075"/>
            <a:ext cx="8545200" cy="3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84" name="Google Shape;5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622" y="0"/>
            <a:ext cx="795475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8"/>
          <p:cNvSpPr txBox="1"/>
          <p:nvPr/>
        </p:nvSpPr>
        <p:spPr>
          <a:xfrm>
            <a:off x="373025" y="1515075"/>
            <a:ext cx="8545200" cy="3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1" name="Google Shape;591;p18"/>
          <p:cNvSpPr txBox="1"/>
          <p:nvPr/>
        </p:nvSpPr>
        <p:spPr>
          <a:xfrm>
            <a:off x="1892375" y="207725"/>
            <a:ext cx="5506500" cy="11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Modélisation-conception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Éolienne</a:t>
            </a:r>
            <a:r>
              <a:rPr lang="en" sz="24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 et </a:t>
            </a:r>
            <a:r>
              <a:rPr lang="en" sz="2400" u="sng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électricité</a:t>
            </a:r>
            <a:endParaRPr sz="24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92" name="Google Shape;59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5975" y="2046625"/>
            <a:ext cx="3518025" cy="252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603" y="1968901"/>
            <a:ext cx="3350073" cy="260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9"/>
          <p:cNvSpPr txBox="1"/>
          <p:nvPr/>
        </p:nvSpPr>
        <p:spPr>
          <a:xfrm>
            <a:off x="373025" y="1515075"/>
            <a:ext cx="8545200" cy="3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00" name="Google Shape;6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641" y="0"/>
            <a:ext cx="803671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/>
          <p:cNvSpPr txBox="1"/>
          <p:nvPr/>
        </p:nvSpPr>
        <p:spPr>
          <a:xfrm>
            <a:off x="905775" y="295725"/>
            <a:ext cx="69267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Investigation</a:t>
            </a:r>
            <a:endParaRPr sz="24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Engrenages</a:t>
            </a:r>
            <a:r>
              <a:rPr lang="en" sz="24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 et </a:t>
            </a: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gravité</a:t>
            </a:r>
            <a:endParaRPr sz="24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*Pour la prise de données</a:t>
            </a:r>
            <a:endParaRPr sz="20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07" name="Google Shape;607;p20"/>
          <p:cNvSpPr txBox="1"/>
          <p:nvPr/>
        </p:nvSpPr>
        <p:spPr>
          <a:xfrm>
            <a:off x="1143000" y="4468950"/>
            <a:ext cx="73263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08" name="Google Shape;60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20"/>
          <p:cNvSpPr txBox="1"/>
          <p:nvPr/>
        </p:nvSpPr>
        <p:spPr>
          <a:xfrm>
            <a:off x="1902600" y="4254250"/>
            <a:ext cx="219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buntu"/>
                <a:ea typeface="Ubuntu"/>
                <a:cs typeface="Ubuntu"/>
                <a:sym typeface="Ubuntu"/>
              </a:rPr>
              <a:t>Décrire une séquence simple de </a:t>
            </a:r>
            <a:endParaRPr sz="1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buntu"/>
                <a:ea typeface="Ubuntu"/>
                <a:cs typeface="Ubuntu"/>
                <a:sym typeface="Ubuntu"/>
              </a:rPr>
              <a:t>pièces mécaniques en mouvement.</a:t>
            </a:r>
            <a:endParaRPr sz="1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0" name="Google Shape;610;p20"/>
          <p:cNvSpPr txBox="1"/>
          <p:nvPr/>
        </p:nvSpPr>
        <p:spPr>
          <a:xfrm>
            <a:off x="4981050" y="4289850"/>
            <a:ext cx="3031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buntu"/>
                <a:ea typeface="Ubuntu"/>
                <a:cs typeface="Ubuntu"/>
                <a:sym typeface="Ubuntu"/>
              </a:rPr>
              <a:t>Décrire l’effet de l’attraction gravitationnelle </a:t>
            </a:r>
            <a:endParaRPr sz="1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buntu"/>
                <a:ea typeface="Ubuntu"/>
                <a:cs typeface="Ubuntu"/>
                <a:sym typeface="Ubuntu"/>
              </a:rPr>
              <a:t>sur un objet (ex. : chute libre)</a:t>
            </a:r>
            <a:endParaRPr sz="1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11" name="Google Shape;61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1050" y="1656625"/>
            <a:ext cx="3076476" cy="239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2950" y="1694475"/>
            <a:ext cx="2965524" cy="235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1"/>
          <p:cNvSpPr txBox="1"/>
          <p:nvPr/>
        </p:nvSpPr>
        <p:spPr>
          <a:xfrm>
            <a:off x="373025" y="1515075"/>
            <a:ext cx="8545200" cy="3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18" name="Google Shape;6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3294" y="0"/>
            <a:ext cx="665741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</Words>
  <Application>Microsoft Office PowerPoint</Application>
  <PresentationFormat>Affichage à l'écran (16:9)</PresentationFormat>
  <Paragraphs>111</Paragraphs>
  <Slides>15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5" baseType="lpstr">
      <vt:lpstr>Dosis</vt:lpstr>
      <vt:lpstr>Bangers</vt:lpstr>
      <vt:lpstr>Permanent Marker</vt:lpstr>
      <vt:lpstr>Sniglet</vt:lpstr>
      <vt:lpstr>Ubuntu</vt:lpstr>
      <vt:lpstr>Arial</vt:lpstr>
      <vt:lpstr>Merriweather</vt:lpstr>
      <vt:lpstr>Viga</vt:lpstr>
      <vt:lpstr>Roboto</vt:lpstr>
      <vt:lpstr>Friar template</vt:lpstr>
      <vt:lpstr>UQTR didactique des sciences Programmation avec Scratch  Lien de la présentation : http://bit.ly/mst24fev21 </vt:lpstr>
      <vt:lpstr>Scratch en ST au primaire </vt:lpstr>
      <vt:lpstr>Plan de la rencontre</vt:lpstr>
      <vt:lpstr>S’initier à la programmation Scratch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L’équipe du RÉCIT MST est disponible  les mercredis matins  de 9 h à 11 h 30. 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UQTR didactique des sciences Programmation avec Scratch  Lien de la présentation : http://bit.ly/mst24fev21 </dc:title>
  <dc:creator>Sonya Fiset</dc:creator>
  <cp:lastModifiedBy>Fiset Sonia</cp:lastModifiedBy>
  <cp:revision>1</cp:revision>
  <dcterms:modified xsi:type="dcterms:W3CDTF">2021-02-23T14:19:41Z</dcterms:modified>
</cp:coreProperties>
</file>