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Sniglet"/>
      <p:regular r:id="rId28"/>
    </p:embeddedFont>
    <p:embeddedFont>
      <p:font typeface="Dosis"/>
      <p:regular r:id="rId29"/>
      <p:bold r:id="rId30"/>
    </p:embeddedFont>
    <p:embeddedFont>
      <p:font typeface="Ubuntu"/>
      <p:regular r:id="rId31"/>
      <p:bold r:id="rId32"/>
      <p:italic r:id="rId33"/>
      <p:boldItalic r:id="rId34"/>
    </p:embeddedFont>
    <p:embeddedFont>
      <p:font typeface="Viga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Sniglet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regular.fntdata"/><Relationship Id="rId30" Type="http://schemas.openxmlformats.org/officeDocument/2006/relationships/font" Target="fonts/Dosis-bold.fntdata"/><Relationship Id="rId11" Type="http://schemas.openxmlformats.org/officeDocument/2006/relationships/slide" Target="slides/slide7.xml"/><Relationship Id="rId33" Type="http://schemas.openxmlformats.org/officeDocument/2006/relationships/font" Target="fonts/Ubuntu-italic.fntdata"/><Relationship Id="rId10" Type="http://schemas.openxmlformats.org/officeDocument/2006/relationships/slide" Target="slides/slide6.xml"/><Relationship Id="rId32" Type="http://schemas.openxmlformats.org/officeDocument/2006/relationships/font" Target="fonts/Ubuntu-bold.fntdata"/><Relationship Id="rId13" Type="http://schemas.openxmlformats.org/officeDocument/2006/relationships/slide" Target="slides/slide9.xml"/><Relationship Id="rId35" Type="http://schemas.openxmlformats.org/officeDocument/2006/relationships/font" Target="fonts/Viga-regular.fntdata"/><Relationship Id="rId12" Type="http://schemas.openxmlformats.org/officeDocument/2006/relationships/slide" Target="slides/slide8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bM906pJSrekydfa9BOq3Wj4_Zo3RbveI4V4isNwFht0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O9xg35rdNUSe6SXiyJYD-dbitVBbyDcsY9JRAjAU0Q4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9019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mz" TargetMode="External"/><Relationship Id="rId3" Type="http://schemas.openxmlformats.org/officeDocument/2006/relationships/hyperlink" Target="https://docs.google.com/presentation/d/1C883Q3svDDQERKPIVhIL4B-BzKTFnbb8zMDe43gYZ8E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e/2PACX-1vRaOVf8rIatmJn9V8CRmahmsrQuvYKq4pmuWlP5LAQ2TDC4uoF6WC5puQS7G1TwvV6jBmjknAAe3Zf1/pub?start=false&amp;loop=false&amp;delayms=3000" TargetMode="External"/><Relationship Id="rId3" Type="http://schemas.openxmlformats.org/officeDocument/2006/relationships/hyperlink" Target="https://docs.google.com/presentation/d/e/2PACX-1vTbGhU9S847fU0q7PrHDycxc_TQIqF6fBy98q6W3hsfCFz9FFLLA6PaNLR00PU8Z1g2zoCgB2wDC15i/pub?start=false&amp;loop=false&amp;delayms=3000" TargetMode="External"/><Relationship Id="rId4" Type="http://schemas.openxmlformats.org/officeDocument/2006/relationships/hyperlink" Target="https://docs.google.com/presentation/d/175K9i6IAVkVrtwey4a-1fJ7p44JnOUuipbZ_9itb5TI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n0" TargetMode="External"/><Relationship Id="rId3" Type="http://schemas.openxmlformats.org/officeDocument/2006/relationships/hyperlink" Target="https://campus.recit.qc.ca/enrol/index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inkercad.com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8331b21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gc8331b2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8712bfcacb_0_5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8712bfcacb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712bfcacb_0_5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712bfcacb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712bfcacb_0_5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712bfcacb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712bfcacb_0_5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712bfcacb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8712bfcacb_0_5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8712bfcac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712bfcacb_0_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712bfcacb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c35d759d86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c35d759d8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https://docs.google.com/presentation/d/1bM906pJSrekydfa9BOq3Wj4_Zo3RbveI4V4isNwFht0/edit?usp=sharing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c35d759d86_1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c35d759d8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google slides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https://docs.google.com/presentation/d/1O9xg35rdNUSe6SXiyJYD-dbitVBbyDcsY9JRAjAU0Q4/edit?usp=sharing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680102a69_0_5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9680102a69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c89685afd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c89685af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https://campus.recit.qc.ca/mod/assign/view.php?id=9019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78082568b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78082568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web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http://recit.org/ul/qmz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https://docs.google.com/presentation/d/1C883Q3svDDQERKPIVhIL4B-BzKTFnbb8zMDe43gYZ8E/edit?usp=sharing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78082568b6_0_2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78082568b6_0_2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8331b21c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c8331b21c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c8331b21c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gc8331b21c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E83C6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c8331b21c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gc8331b21c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défis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https://docs.google.com/presentation/d/e/2PACX-1vRaOVf8rIatmJn9V8CRmahmsrQuvYKq4pmuWlP5LAQ2TDC4uoF6WC5puQS7G1TwvV6jBmjknAAe3Zf1/pub?start=false&amp;loop=false&amp;delayms=3000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Défi Arduino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https://docs.google.com/presentation/d/e/2PACX-1vTbGhU9S847fU0q7PrHDycxc_TQIqF6fBy98q6W3hsfCFz9FFLLA6PaNLR00PU8Z1g2zoCgB2wDC15i/pub?start=false&amp;loop=false&amp;delayms=3000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Selon niveau, lever la main pour des questions, suivre les documents… créer idées.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https://docs.google.com/presentation/d/175K9i6IAVkVrtwey4a-1fJ7p44JnOUuipbZ_9itb5TI/edit?usp=sharing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9680102a69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9680102a6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recit.org/ul/qn0</a:t>
            </a:r>
            <a:r>
              <a:rPr lang="en">
                <a:solidFill>
                  <a:schemeClr val="dk1"/>
                </a:solidFill>
              </a:rPr>
              <a:t>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8082568b6_0_28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8082568b6_0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Tinkercad Circuits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https://www.tinkercad.com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712bfcac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712bfca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712bfcacb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8712bfcacb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8712bfcacb_0_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8712bfcacb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712bfcacb_0_5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8712bfcacb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1">
  <p:cSld name="TITLE_5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5" name="Google Shape;53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6" name="Google Shape;5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16.png"/><Relationship Id="rId9" Type="http://schemas.openxmlformats.org/officeDocument/2006/relationships/hyperlink" Target="mailto:equipe@recitmst.qc.ca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bM906pJSrekydfa9BOq3Wj4_Zo3RbveI4V4isNwFht0/edit?usp=sharing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presentation/d/1O9xg35rdNUSe6SXiyJYD-dbitVBbyDcsY9JRAjAU0Q4/edit?usp=sharing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zoom.us/j/93849137106" TargetMode="External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84" TargetMode="External"/><Relationship Id="rId5" Type="http://schemas.openxmlformats.org/officeDocument/2006/relationships/hyperlink" Target="https://campus.recit.qc.ca/mod/assign/view.php?id=9019" TargetMode="External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://recit.org/ul/qmz" TargetMode="External"/><Relationship Id="rId5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s://www.slidescarnival.com/" TargetMode="External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22.png"/><Relationship Id="rId5" Type="http://schemas.openxmlformats.org/officeDocument/2006/relationships/hyperlink" Target="https://monurl.ca/ateliers21" TargetMode="External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8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Relationship Id="rId4" Type="http://schemas.openxmlformats.org/officeDocument/2006/relationships/image" Target="../media/image29.png"/><Relationship Id="rId5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e/2PACX-1vRaOVf8rIatmJn9V8CRmahmsrQuvYKq4pmuWlP5LAQ2TDC4uoF6WC5puQS7G1TwvV6jBmjknAAe3Zf1/pub?start=false&amp;loop=false&amp;delayms=3000" TargetMode="External"/><Relationship Id="rId4" Type="http://schemas.openxmlformats.org/officeDocument/2006/relationships/hyperlink" Target="https://docs.google.com/presentation/d/1bXK6LgkoL1vlOcwPFPI11-iBiu-SS4Fhgw75mlghWa8/edit?usp=sharing" TargetMode="External"/><Relationship Id="rId5" Type="http://schemas.openxmlformats.org/officeDocument/2006/relationships/hyperlink" Target="https://docs.google.com/presentation/d/e/2PACX-1vTbGhU9S847fU0q7PrHDycxc_TQIqF6fBy98q6W3hsfCFz9FFLLA6PaNLR00PU8Z1g2zoCgB2wDC15i/pub?start=false&amp;loop=false&amp;delayms=3000" TargetMode="External"/><Relationship Id="rId6" Type="http://schemas.openxmlformats.org/officeDocument/2006/relationships/hyperlink" Target="https://docs.google.com/presentation/d/1O9xg35rdNUSe6SXiyJYD-dbitVBbyDcsY9JRAjAU0Q4/edit?usp=sharing" TargetMode="External"/><Relationship Id="rId7" Type="http://schemas.openxmlformats.org/officeDocument/2006/relationships/hyperlink" Target="https://campus.recit.qc.ca/course/view.php?id=28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://recit.org/ul/qn0" TargetMode="External"/><Relationship Id="rId5" Type="http://schemas.openxmlformats.org/officeDocument/2006/relationships/hyperlink" Target="https://campus.recit.qc.ca/enrol/index.php?id=284" TargetMode="External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s://www.tinkercad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6"/>
          <p:cNvSpPr txBox="1"/>
          <p:nvPr>
            <p:ph type="ctrTitle"/>
          </p:nvPr>
        </p:nvSpPr>
        <p:spPr>
          <a:xfrm>
            <a:off x="0" y="1114450"/>
            <a:ext cx="9144000" cy="20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666666"/>
                </a:solidFill>
                <a:latin typeface="Viga"/>
                <a:ea typeface="Viga"/>
                <a:cs typeface="Viga"/>
                <a:sym typeface="Viga"/>
              </a:rPr>
              <a:t>Tinkercad Circuits</a:t>
            </a:r>
            <a:endParaRPr sz="47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66666"/>
                </a:solidFill>
                <a:latin typeface="Viga"/>
                <a:ea typeface="Viga"/>
                <a:cs typeface="Viga"/>
                <a:sym typeface="Viga"/>
              </a:rPr>
              <a:t>Circuits électriques et Arduino UNO</a:t>
            </a:r>
            <a:endParaRPr sz="33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66666"/>
                </a:solidFill>
                <a:latin typeface="Viga"/>
                <a:ea typeface="Viga"/>
                <a:cs typeface="Viga"/>
                <a:sym typeface="Viga"/>
              </a:rPr>
              <a:t>Atelier  2754</a:t>
            </a:r>
            <a:endParaRPr sz="33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42" name="Google Shape;5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65" y="2702675"/>
            <a:ext cx="2304600" cy="172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3" name="Google Shape;54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22">
            <a:off x="3415388" y="3332711"/>
            <a:ext cx="2446500" cy="83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4" name="Google Shape;54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1158" y="2795868"/>
            <a:ext cx="1737000" cy="1772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5" name="Google Shape;545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113" y="4547790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6"/>
          <p:cNvSpPr txBox="1"/>
          <p:nvPr/>
        </p:nvSpPr>
        <p:spPr>
          <a:xfrm>
            <a:off x="1353925" y="4599438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Viga"/>
                <a:ea typeface="Viga"/>
                <a:cs typeface="Viga"/>
                <a:sym typeface="Vig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2021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0" name="Google Shape;6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33" y="0"/>
            <a:ext cx="6643334" cy="51434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6" name="Google Shape;6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09" y="0"/>
            <a:ext cx="6683983" cy="514350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2" name="Google Shape;6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648" y="0"/>
            <a:ext cx="663870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8" name="Google Shape;6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75" y="0"/>
            <a:ext cx="6671800" cy="5193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4" name="Google Shape;6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54" y="0"/>
            <a:ext cx="66482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0" name="Google Shape;6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200" y="0"/>
            <a:ext cx="6715600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6" name="Google Shape;646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400" y="443699"/>
            <a:ext cx="5507700" cy="4256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7" name="Google Shape;647;p31"/>
          <p:cNvSpPr txBox="1"/>
          <p:nvPr>
            <p:ph idx="4294967295" type="title"/>
          </p:nvPr>
        </p:nvSpPr>
        <p:spPr>
          <a:xfrm>
            <a:off x="288225" y="1188150"/>
            <a:ext cx="279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Activités et matériel prêt à utiliser avec vos élèves en lien avec la programme de 4e sec</a:t>
            </a:r>
            <a:endParaRPr sz="20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8" name="Google Shape;648;p31"/>
          <p:cNvSpPr/>
          <p:nvPr/>
        </p:nvSpPr>
        <p:spPr>
          <a:xfrm>
            <a:off x="363375" y="2807475"/>
            <a:ext cx="2647500" cy="1592400"/>
          </a:xfrm>
          <a:prstGeom prst="roundRect">
            <a:avLst>
              <a:gd fmla="val 16667" name="adj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Cliquez sur l’image pour accéder aux activités</a:t>
            </a:r>
            <a:endParaRPr sz="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4" name="Google Shape;654;p32"/>
          <p:cNvSpPr txBox="1"/>
          <p:nvPr>
            <p:ph idx="4294967295" type="title"/>
          </p:nvPr>
        </p:nvSpPr>
        <p:spPr>
          <a:xfrm>
            <a:off x="288225" y="1188150"/>
            <a:ext cx="279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Activités pour la programmation de Arduino UNO avec Tinkercad Circuits</a:t>
            </a:r>
            <a:endParaRPr sz="20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5" name="Google Shape;655;p32"/>
          <p:cNvSpPr/>
          <p:nvPr/>
        </p:nvSpPr>
        <p:spPr>
          <a:xfrm>
            <a:off x="363375" y="2807475"/>
            <a:ext cx="2647500" cy="1592400"/>
          </a:xfrm>
          <a:prstGeom prst="roundRect">
            <a:avLst>
              <a:gd fmla="val 16667" name="adj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Cliquez sur l’image pour accéder aux activités</a:t>
            </a:r>
            <a:endParaRPr sz="400"/>
          </a:p>
        </p:txBody>
      </p:sp>
      <p:pic>
        <p:nvPicPr>
          <p:cNvPr id="656" name="Google Shape;656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500" y="348900"/>
            <a:ext cx="5753100" cy="444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2" name="Google Shape;662;p33"/>
          <p:cNvSpPr txBox="1"/>
          <p:nvPr/>
        </p:nvSpPr>
        <p:spPr>
          <a:xfrm>
            <a:off x="943500" y="636075"/>
            <a:ext cx="725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33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4" name="Google Shape;664;p33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5" name="Google Shape;665;p33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https://zoom.us/j/93849137106</a:t>
            </a:r>
            <a:endParaRPr b="1" sz="24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6" name="Google Shape;6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2" name="Google Shape;672;p34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3" name="Google Shape;673;p34"/>
          <p:cNvSpPr txBox="1"/>
          <p:nvPr/>
        </p:nvSpPr>
        <p:spPr>
          <a:xfrm>
            <a:off x="4062200" y="1631200"/>
            <a:ext cx="47148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en" sz="1600" u="sng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Valider avec courriel, se connecter.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S’inscrire à l’autoformation</a:t>
            </a:r>
            <a:r>
              <a:rPr lang="en" sz="1600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600" u="sng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RV virtuels du RÉCIT MST</a:t>
            </a: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 (Bouton « M’inscrire » au bas de la page).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Déposer un commentaire sur </a:t>
            </a:r>
            <a:r>
              <a:rPr lang="en" sz="1600" u="sng">
                <a:solidFill>
                  <a:srgbClr val="0091E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cette page</a:t>
            </a:r>
            <a:r>
              <a:rPr lang="en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4" name="Google Shape;67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1949" y="1354650"/>
            <a:ext cx="2494178" cy="24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/>
          <p:nvPr>
            <p:ph idx="4294967295" type="body"/>
          </p:nvPr>
        </p:nvSpPr>
        <p:spPr>
          <a:xfrm>
            <a:off x="4069325" y="1340988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3" name="Google Shape;5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7"/>
          <p:cNvSpPr txBox="1"/>
          <p:nvPr/>
        </p:nvSpPr>
        <p:spPr>
          <a:xfrm>
            <a:off x="2194650" y="3998925"/>
            <a:ext cx="5252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recit.org/ul/qmz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5" name="Google Shape;5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277" y="1525590"/>
            <a:ext cx="2276900" cy="2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5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0" name="Google Shape;6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5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682" name="Google Shape;682;p35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3" name="Google Shape;683;p35"/>
          <p:cNvSpPr txBox="1"/>
          <p:nvPr/>
        </p:nvSpPr>
        <p:spPr>
          <a:xfrm>
            <a:off x="2451875" y="4528300"/>
            <a:ext cx="5392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Thème : </a:t>
            </a:r>
            <a:r>
              <a:rPr lang="en" sz="800" u="sng">
                <a:solidFill>
                  <a:schemeClr val="hlink"/>
                </a:solidFill>
                <a:hlinkClick r:id="rId9"/>
              </a:rPr>
              <a:t>https://www.slidescarnival.com/</a:t>
            </a:r>
            <a:endParaRPr sz="2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4" name="Google Shape;684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36"/>
          <p:cNvPicPr preferRelativeResize="0"/>
          <p:nvPr/>
        </p:nvPicPr>
        <p:blipFill rotWithShape="1">
          <a:blip r:embed="rId4">
            <a:alphaModFix/>
          </a:blip>
          <a:srcRect b="0" l="25042" r="23914" t="0"/>
          <a:stretch/>
        </p:blipFill>
        <p:spPr>
          <a:xfrm>
            <a:off x="6261050" y="4405700"/>
            <a:ext cx="2869356" cy="6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6"/>
          <p:cNvSpPr txBox="1"/>
          <p:nvPr>
            <p:ph idx="1" type="subTitle"/>
          </p:nvPr>
        </p:nvSpPr>
        <p:spPr>
          <a:xfrm>
            <a:off x="3355325" y="2623250"/>
            <a:ext cx="26163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200">
                <a:solidFill>
                  <a:srgbClr val="666666"/>
                </a:solidFill>
              </a:rPr>
              <a:t>2- </a:t>
            </a:r>
            <a:r>
              <a:rPr lang="en" sz="1100">
                <a:solidFill>
                  <a:srgbClr val="1155CC"/>
                </a:solidFill>
              </a:rPr>
              <a:t>👉 </a:t>
            </a:r>
            <a:r>
              <a:rPr lang="en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monurl.ca/ateliers21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3- </a:t>
            </a:r>
            <a:r>
              <a:rPr lang="en" sz="1100">
                <a:solidFill>
                  <a:srgbClr val="666666"/>
                </a:solidFill>
              </a:rPr>
              <a:t>Dans notre plateforme évènementielle, vous pouvez évaluer directement votre atelier en cliquant sur le lien « </a:t>
            </a:r>
            <a:r>
              <a:rPr b="1" i="1" lang="en" sz="1100">
                <a:solidFill>
                  <a:srgbClr val="666666"/>
                </a:solidFill>
              </a:rPr>
              <a:t>évaluer cet atelier </a:t>
            </a:r>
            <a:r>
              <a:rPr lang="en" sz="1100">
                <a:solidFill>
                  <a:srgbClr val="666666"/>
                </a:solidFill>
              </a:rPr>
              <a:t>» qui se trouve en fin de descriptif. 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691" name="Google Shape;69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2319" y="1135175"/>
            <a:ext cx="1396900" cy="1396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92" name="Google Shape;692;p36"/>
          <p:cNvCxnSpPr/>
          <p:nvPr/>
        </p:nvCxnSpPr>
        <p:spPr>
          <a:xfrm>
            <a:off x="3061617" y="3925"/>
            <a:ext cx="0" cy="49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36"/>
          <p:cNvCxnSpPr/>
          <p:nvPr/>
        </p:nvCxnSpPr>
        <p:spPr>
          <a:xfrm>
            <a:off x="6104083" y="-4625"/>
            <a:ext cx="0" cy="50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4" name="Google Shape;694;p36"/>
          <p:cNvSpPr txBox="1"/>
          <p:nvPr>
            <p:ph type="ctrTitle"/>
          </p:nvPr>
        </p:nvSpPr>
        <p:spPr>
          <a:xfrm>
            <a:off x="6329675" y="401075"/>
            <a:ext cx="2427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1800">
                <a:solidFill>
                  <a:srgbClr val="E83C6C"/>
                </a:solidFill>
              </a:rPr>
              <a:t>Activité de clôture</a:t>
            </a:r>
            <a:br>
              <a:rPr b="1" lang="en" sz="1800">
                <a:solidFill>
                  <a:srgbClr val="E83C6C"/>
                </a:solidFill>
              </a:rPr>
            </a:br>
            <a:r>
              <a:rPr lang="en" sz="1200">
                <a:solidFill>
                  <a:srgbClr val="E83C6C"/>
                </a:solidFill>
              </a:rPr>
              <a:t>Jeudi 1</a:t>
            </a:r>
            <a:r>
              <a:rPr baseline="30000" lang="en" sz="1200">
                <a:solidFill>
                  <a:srgbClr val="E83C6C"/>
                </a:solidFill>
              </a:rPr>
              <a:t>er</a:t>
            </a:r>
            <a:r>
              <a:rPr lang="en" sz="1200">
                <a:solidFill>
                  <a:srgbClr val="E83C6C"/>
                </a:solidFill>
              </a:rPr>
              <a:t> avril 2021, à 14</a:t>
            </a:r>
            <a:r>
              <a:rPr lang="en" sz="500">
                <a:solidFill>
                  <a:srgbClr val="E83C6C"/>
                </a:solidFill>
              </a:rPr>
              <a:t> </a:t>
            </a:r>
            <a:r>
              <a:rPr lang="en" sz="1200">
                <a:solidFill>
                  <a:srgbClr val="E83C6C"/>
                </a:solidFill>
              </a:rPr>
              <a:t>h</a:t>
            </a:r>
            <a:r>
              <a:rPr lang="en" sz="500">
                <a:solidFill>
                  <a:srgbClr val="E83C6C"/>
                </a:solidFill>
              </a:rPr>
              <a:t> </a:t>
            </a:r>
            <a:r>
              <a:rPr lang="en" sz="1200">
                <a:solidFill>
                  <a:srgbClr val="E83C6C"/>
                </a:solidFill>
              </a:rPr>
              <a:t>35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695" name="Google Shape;695;p36"/>
          <p:cNvSpPr txBox="1"/>
          <p:nvPr>
            <p:ph idx="1" type="subTitle"/>
          </p:nvPr>
        </p:nvSpPr>
        <p:spPr>
          <a:xfrm>
            <a:off x="6335325" y="906575"/>
            <a:ext cx="27318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100">
                <a:solidFill>
                  <a:srgbClr val="666666"/>
                </a:solidFill>
              </a:rPr>
              <a:t>Annonce des lauréats 2021 </a:t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666666"/>
                </a:solidFill>
              </a:rPr>
              <a:t>Tirages :</a:t>
            </a:r>
            <a:r>
              <a:rPr lang="en" sz="1100">
                <a:solidFill>
                  <a:srgbClr val="666666"/>
                </a:solidFill>
              </a:rPr>
              <a:t> Vous courrez la chance de gagner votre inscription au 40</a:t>
            </a:r>
            <a:r>
              <a:rPr baseline="30000" lang="en" sz="1100">
                <a:solidFill>
                  <a:srgbClr val="666666"/>
                </a:solidFill>
              </a:rPr>
              <a:t>e</a:t>
            </a:r>
            <a:r>
              <a:rPr lang="en" sz="1100">
                <a:solidFill>
                  <a:srgbClr val="666666"/>
                </a:solidFill>
              </a:rPr>
              <a:t> colloque de l’AQUOPS! Nous dévoilerons également le nom de la personne qui se mérite l’écran interactif offert par SMART Technologies.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696" name="Google Shape;696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7100" y="1941713"/>
            <a:ext cx="1396900" cy="1213817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36"/>
          <p:cNvSpPr txBox="1"/>
          <p:nvPr/>
        </p:nvSpPr>
        <p:spPr>
          <a:xfrm>
            <a:off x="243725" y="1363775"/>
            <a:ext cx="25242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Soutien aux participants </a:t>
            </a:r>
            <a:br>
              <a:rPr b="1" lang="en">
                <a:solidFill>
                  <a:srgbClr val="666666"/>
                </a:solidFill>
              </a:rPr>
            </a:br>
            <a:br>
              <a:rPr b="1" lang="en">
                <a:solidFill>
                  <a:srgbClr val="666666"/>
                </a:solidFill>
              </a:rPr>
            </a:br>
            <a:r>
              <a:rPr b="1" lang="en" sz="1800">
                <a:solidFill>
                  <a:srgbClr val="666666"/>
                </a:solidFill>
              </a:rPr>
              <a:t> </a:t>
            </a:r>
            <a:r>
              <a:rPr b="1" lang="en">
                <a:solidFill>
                  <a:srgbClr val="666666"/>
                </a:solidFill>
              </a:rPr>
              <a:t>         </a:t>
            </a:r>
            <a:r>
              <a:rPr lang="en">
                <a:solidFill>
                  <a:srgbClr val="666666"/>
                </a:solidFill>
              </a:rPr>
              <a:t>Visioconférence</a:t>
            </a:r>
            <a:br>
              <a:rPr b="1" lang="en">
                <a:solidFill>
                  <a:srgbClr val="666666"/>
                </a:solidFill>
              </a:rPr>
            </a:b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Clavardage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66666"/>
                </a:solidFill>
              </a:rPr>
            </a:br>
            <a:endParaRPr strike="sngStrike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strike="sngStrike">
              <a:solidFill>
                <a:srgbClr val="666666"/>
              </a:solidFill>
            </a:endParaRPr>
          </a:p>
        </p:txBody>
      </p:sp>
      <p:pic>
        <p:nvPicPr>
          <p:cNvPr id="698" name="Google Shape;69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624" y="3057124"/>
            <a:ext cx="2427297" cy="1517158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6"/>
          <p:cNvSpPr txBox="1"/>
          <p:nvPr>
            <p:ph type="ctrTitle"/>
          </p:nvPr>
        </p:nvSpPr>
        <p:spPr>
          <a:xfrm>
            <a:off x="243725" y="289500"/>
            <a:ext cx="273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1800">
                <a:solidFill>
                  <a:srgbClr val="E83C6C"/>
                </a:solidFill>
              </a:rPr>
              <a:t>Besoin d’assistance</a:t>
            </a:r>
            <a:r>
              <a:rPr b="1" lang="en" sz="900">
                <a:solidFill>
                  <a:srgbClr val="E83C6C"/>
                </a:solidFill>
              </a:rPr>
              <a:t> </a:t>
            </a:r>
            <a:r>
              <a:rPr b="1" lang="en" sz="1800">
                <a:solidFill>
                  <a:srgbClr val="E83C6C"/>
                </a:solidFill>
              </a:rPr>
              <a:t>?</a:t>
            </a:r>
            <a:endParaRPr sz="1800" u="sng">
              <a:solidFill>
                <a:srgbClr val="666666"/>
              </a:solidFill>
            </a:endParaRPr>
          </a:p>
        </p:txBody>
      </p:sp>
      <p:pic>
        <p:nvPicPr>
          <p:cNvPr id="700" name="Google Shape;700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0450" y="2265675"/>
            <a:ext cx="388325" cy="3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40625" y="1845950"/>
            <a:ext cx="388325" cy="3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36"/>
          <p:cNvSpPr txBox="1"/>
          <p:nvPr/>
        </p:nvSpPr>
        <p:spPr>
          <a:xfrm>
            <a:off x="274025" y="725475"/>
            <a:ext cx="25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Un membre de l’équipe AQUOPS est là pour vous : </a:t>
            </a:r>
            <a:endParaRPr/>
          </a:p>
        </p:txBody>
      </p:sp>
      <p:pic>
        <p:nvPicPr>
          <p:cNvPr id="703" name="Google Shape;703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1733" y="1359850"/>
            <a:ext cx="1349166" cy="129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98550" y="401063"/>
            <a:ext cx="300375" cy="3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6"/>
          <p:cNvSpPr txBox="1"/>
          <p:nvPr/>
        </p:nvSpPr>
        <p:spPr>
          <a:xfrm>
            <a:off x="3637838" y="293575"/>
            <a:ext cx="24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3C6C"/>
                </a:solidFill>
              </a:rPr>
              <a:t>Formulaire</a:t>
            </a:r>
            <a:br>
              <a:rPr b="1" lang="en" sz="1800">
                <a:solidFill>
                  <a:srgbClr val="E83C6C"/>
                </a:solidFill>
              </a:rPr>
            </a:br>
            <a:r>
              <a:rPr lang="en" sz="1200">
                <a:solidFill>
                  <a:srgbClr val="E83C6C"/>
                </a:solidFill>
              </a:rPr>
              <a:t>d’appréciation des ateliers 2021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706" name="Google Shape;706;p36"/>
          <p:cNvSpPr txBox="1"/>
          <p:nvPr/>
        </p:nvSpPr>
        <p:spPr>
          <a:xfrm>
            <a:off x="3355325" y="1145200"/>
            <a:ext cx="38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1-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 txBox="1"/>
          <p:nvPr>
            <p:ph type="title"/>
          </p:nvPr>
        </p:nvSpPr>
        <p:spPr>
          <a:xfrm>
            <a:off x="207600" y="360000"/>
            <a:ext cx="5667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" sz="2400">
                <a:solidFill>
                  <a:srgbClr val="E83C6C"/>
                </a:solidFill>
              </a:rPr>
              <a:t>Partenaires exposants 2021</a:t>
            </a:r>
            <a:endParaRPr b="1" sz="2400">
              <a:solidFill>
                <a:srgbClr val="E83C6C"/>
              </a:solidFill>
            </a:endParaRPr>
          </a:p>
        </p:txBody>
      </p:sp>
      <p:pic>
        <p:nvPicPr>
          <p:cNvPr id="712" name="Google Shape;71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7750" y="181338"/>
            <a:ext cx="899551" cy="8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13" y="1020050"/>
            <a:ext cx="8566187" cy="399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8"/>
          <p:cNvSpPr txBox="1"/>
          <p:nvPr>
            <p:ph type="ctrTitle"/>
          </p:nvPr>
        </p:nvSpPr>
        <p:spPr>
          <a:xfrm>
            <a:off x="504300" y="3678625"/>
            <a:ext cx="8135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lang="en" sz="3000">
                <a:solidFill>
                  <a:srgbClr val="E83C6C"/>
                </a:solidFill>
              </a:rPr>
              <a:t>Merci pour votre participation!</a:t>
            </a:r>
            <a:endParaRPr sz="3000"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1" name="Google Shape;561;p18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Défis circuits électriques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avec un microcontrôleur Arduino.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Premiers pas Arduino + Tinkercad Circuits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Tinkercad Circuits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sur Campus RÉCIT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2" name="Google Shape;562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8" name="Google Shape;5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9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9"/>
          <p:cNvSpPr txBox="1"/>
          <p:nvPr>
            <p:ph idx="1" type="body"/>
          </p:nvPr>
        </p:nvSpPr>
        <p:spPr>
          <a:xfrm>
            <a:off x="1245500" y="153779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Qui êtes-vous?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Nom, rôle, CSS</a:t>
            </a:r>
            <a:endParaRPr sz="20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(clavardage)</a:t>
            </a:r>
            <a:endParaRPr i="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1" name="Google Shape;571;p19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recit.org/ul/qn0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2" name="Google Shape;572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Google Shape;5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87" y="1008012"/>
            <a:ext cx="6927227" cy="29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0"/>
          <p:cNvSpPr txBox="1"/>
          <p:nvPr/>
        </p:nvSpPr>
        <p:spPr>
          <a:xfrm>
            <a:off x="1501800" y="1213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Accéder à Tinkercad Circuits</a:t>
            </a:r>
            <a:endParaRPr sz="32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0" name="Google Shape;580;p20"/>
          <p:cNvSpPr txBox="1"/>
          <p:nvPr/>
        </p:nvSpPr>
        <p:spPr>
          <a:xfrm>
            <a:off x="1891500" y="4096600"/>
            <a:ext cx="5361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https://www.tinkercad.com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6" name="Google Shape;5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97" y="0"/>
            <a:ext cx="6669405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2" name="Google Shape;5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08" y="0"/>
            <a:ext cx="6650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8" name="Google Shape;5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4" y="0"/>
            <a:ext cx="66557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4" name="Google Shape;6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288" y="0"/>
            <a:ext cx="668142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