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Sniglet"/>
      <p:regular r:id="rId26"/>
    </p:embeddedFont>
    <p:embeddedFont>
      <p:font typeface="Dosis"/>
      <p:regular r:id="rId27"/>
      <p:bold r:id="rId28"/>
    </p:embeddedFont>
    <p:embeddedFont>
      <p:font typeface="Ubuntu"/>
      <p:regular r:id="rId29"/>
      <p:bold r:id="rId30"/>
      <p:italic r:id="rId31"/>
      <p:boldItalic r:id="rId32"/>
    </p:embeddedFont>
    <p:embeddedFont>
      <p:font typeface="Viga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Sniglet-regular.fntdata"/><Relationship Id="rId25" Type="http://schemas.openxmlformats.org/officeDocument/2006/relationships/slide" Target="slides/slide20.xml"/><Relationship Id="rId28" Type="http://schemas.openxmlformats.org/officeDocument/2006/relationships/font" Target="fonts/Dosis-bold.fntdata"/><Relationship Id="rId27" Type="http://schemas.openxmlformats.org/officeDocument/2006/relationships/font" Target="fonts/Dosi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-italic.fntdata"/><Relationship Id="rId30" Type="http://schemas.openxmlformats.org/officeDocument/2006/relationships/font" Target="fonts/Ubuntu-bold.fntdata"/><Relationship Id="rId11" Type="http://schemas.openxmlformats.org/officeDocument/2006/relationships/slide" Target="slides/slide6.xml"/><Relationship Id="rId33" Type="http://schemas.openxmlformats.org/officeDocument/2006/relationships/font" Target="fonts/Viga-regular.fntdata"/><Relationship Id="rId10" Type="http://schemas.openxmlformats.org/officeDocument/2006/relationships/slide" Target="slides/slide5.xml"/><Relationship Id="rId32" Type="http://schemas.openxmlformats.org/officeDocument/2006/relationships/font" Target="fonts/Ubuntu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et.jit.si/RECITMSTDistance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2" TargetMode="External"/><Relationship Id="rId3" Type="http://schemas.openxmlformats.org/officeDocument/2006/relationships/hyperlink" Target="https://docs.google.com/presentation/d/e/2PACX-1vQx1KFZUYzqfFQ-b3nbdUn3iF2iClPA_XxAogs8m7iJpxkzGfP_RMXEOm39cgGNZNLdMjnw3-E-N8yO/pub?start=false&amp;loop=false&amp;delayms=3000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75K9i6IAVkVrtwey4a-1fJ7p44JnOUuipbZ_9itb5TI/edit?usp=sharin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w" TargetMode="External"/><Relationship Id="rId3" Type="http://schemas.openxmlformats.org/officeDocument/2006/relationships/hyperlink" Target="https://docs.google.com/document/d/17nbP-FlwszSrib6GSH9KW9T_2Y0eWuiiHQF1NWYAoDQ/edit?usp=sharin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orms.gle/JzUrVvY4PkzkK74RA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et.jit.si/RECITMSTDistance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qc.ca/nouvelle/rdv-virtuels-printaniers-du-recit-se-former-a-distance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inkercad.com/circuits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i4" TargetMode="External"/><Relationship Id="rId3" Type="http://schemas.openxmlformats.org/officeDocument/2006/relationships/hyperlink" Target="https://drive.google.com/file/d/1xMM3XSVUvoSf8fOCF1QDJ6rJ-vzQ11sE/view?usp=sharing" TargetMode="External"/><Relationship Id="rId4" Type="http://schemas.openxmlformats.org/officeDocument/2006/relationships/hyperlink" Target="http://recit.org/ul/qi3" TargetMode="External"/><Relationship Id="rId5" Type="http://schemas.openxmlformats.org/officeDocument/2006/relationships/hyperlink" Target="https://docs.google.com/presentation/d/1bXK6LgkoL1vlOcwPFPI11-iBiu-SS4Fhgw75mlghWa8/edit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8712bfcacb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8712bfcacb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8712bfcacb_0_5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8712bfcacb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8712bfcacb_0_5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8712bfcacb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8712bfcacb_0_5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8712bfcacb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8712bfcacb_0_5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8712bfcacb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8712bfcacb_0_5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8712bfcacb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8712bfcacb_0_5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8712bfcacb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8712bfcacb_0_5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8712bfcacb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712bfcacb_0_5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712bfcacb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accent1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accent1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accent1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78082568b6_0_23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78082568b6_0_2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https://meet.jit.si/RECITMSTDistance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78082568b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78082568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présentation téléchargeable PDF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présentation web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http://recit.org/ul/qi2</a:t>
            </a:r>
            <a:r>
              <a:rPr lang="en"/>
              <a:t> 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https://docs.google.com/presentation/d/e/2PACX-1vQx1KFZUYzqfFQ-b3nbdUn3iF2iClPA_XxAogs8m7iJpxkzGfP_RMXEOm39cgGNZNLdMjnw3-E-N8yO/pub?start=false&amp;loop=false&amp;delayms=3000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78082568b6_0_23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78082568b6_0_2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Selon niveau, lever la main pour des questions, suivre les documents… créer idées.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https://docs.google.com/presentation/d/175K9i6IAVkVrtwey4a-1fJ7p44JnOUuipbZ_9itb5TI/edit?usp=sharing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78082568b6_0_23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78082568b6_0_2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collaboratif Tinkercad Circuits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http://recit.org/ul/qhw</a:t>
            </a:r>
            <a:r>
              <a:rPr lang="en"/>
              <a:t>  ou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https://docs.google.com/document/d/17nbP-FlwszSrib6GSH9KW9T_2Y0eWuiiHQF1NWYAoDQ/edit?usp=sharing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78082568b6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78082568b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Formulaire d’informations des participants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https://forms.gle/JzUrVvY4PkzkK74RA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78082568b6_0_12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78082568b6_0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https://meet.jit.si/RECITMSTDistance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78082568b6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78082568b6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les rendez-vous virtuels printaniers du RÉCIT à venir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http://recit.qc.ca/nouvelle/rdv-virtuels-printaniers-du-recit-se-former-a-distance/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8082568b6_0_28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8082568b6_0_2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Tinkercad Circuits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https://www.tinkercad.com/circuits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712bfcac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712bfca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activités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http://recit.org/ul/qi4</a:t>
            </a:r>
            <a:r>
              <a:rPr lang="en"/>
              <a:t>   ou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https://drive.google.com/file/d/1xMM3XSVUvoSf8fOCF1QDJ6rJ-vzQ11sE/view?usp=sharing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modifiable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http://recit.org/ul/qi3</a:t>
            </a:r>
            <a:r>
              <a:rPr lang="en"/>
              <a:t>  ou 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https://docs.google.com/presentation/d/1bXK6LgkoL1vlOcwPFPI11-iBiu-SS4Fhgw75mlghWa8/edit?usp=sharing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1" name="Google Shape;53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2" name="Google Shape;53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5" name="Google Shape;53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8" name="Google Shape;53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9" name="Google Shape;53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2" name="Google Shape;54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3" name="Google Shape;54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4" name="Google Shape;54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7" name="Google Shape;5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0" name="Google Shape;55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1" name="Google Shape;55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4" name="Google Shape;55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8" name="Google Shape;55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9" name="Google Shape;55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0" name="Google Shape;56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63" name="Google Shape;56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6" name="Google Shape;56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7" name="Google Shape;56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7" name="Google Shape;52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●"/>
              <a:defRPr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geogebra.org/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meet.jit.si/RECITMSTDistanc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hyperlink" Target="http://recit.org/ul/qi2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Relationship Id="rId8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20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presentation/d/e/2PACX-1vRaOVf8rIatmJn9V8CRmahmsrQuvYKq4pmuWlP5LAQ2TDC4uoF6WC5puQS7G1TwvV6jBmjknAAe3Zf1/pub?start=false&amp;loop=false&amp;delayms=3000" TargetMode="External"/><Relationship Id="rId4" Type="http://schemas.openxmlformats.org/officeDocument/2006/relationships/hyperlink" Target="https://docs.google.com/presentation/d/1bXK6LgkoL1vlOcwPFPI11-iBiu-SS4Fhgw75mlghWa8/edit?usp=sharing" TargetMode="External"/><Relationship Id="rId5" Type="http://schemas.openxmlformats.org/officeDocument/2006/relationships/hyperlink" Target="https://docs.google.com/presentation/d/e/2PACX-1vTbGhU9S847fU0q7PrHDycxc_TQIqF6fBy98q6W3hsfCFz9FFLLA6PaNLR00PU8Z1g2zoCgB2wDC15i/pub?start=false&amp;loop=false&amp;delayms=3000" TargetMode="External"/><Relationship Id="rId6" Type="http://schemas.openxmlformats.org/officeDocument/2006/relationships/hyperlink" Target="https://docs.google.com/presentation/d/1O9xg35rdNUSe6SXiyJYD-dbitVBbyDcsY9JRAjAU0Q4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recit.org/ul/qh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forms.gle/JzUrVvY4PkzkK74RA" TargetMode="External"/><Relationship Id="rId4" Type="http://schemas.openxmlformats.org/officeDocument/2006/relationships/hyperlink" Target="https://forms.gle/JzUrVvY4PkzkK74R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eogebra.org/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meet.jit.si/RECITMSTDistanc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://recit.qc.ca/nouvelle/rdv-virtuels-printaniers-du-recit-se-former-a-distance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hyperlink" Target="https://www.tinkercad.com/circuit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5"/>
          <p:cNvSpPr txBox="1"/>
          <p:nvPr>
            <p:ph type="ctrTitle"/>
          </p:nvPr>
        </p:nvSpPr>
        <p:spPr>
          <a:xfrm>
            <a:off x="455400" y="199050"/>
            <a:ext cx="82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Tinkercad Circuits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5" name="Google Shape;5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765" y="1180100"/>
            <a:ext cx="2304475" cy="1725225"/>
          </a:xfrm>
          <a:prstGeom prst="rect">
            <a:avLst/>
          </a:prstGeom>
          <a:noFill/>
          <a:ln cap="flat" cmpd="sng" w="2857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6" name="Google Shape;5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85657">
            <a:off x="677100" y="1573400"/>
            <a:ext cx="2446499" cy="830925"/>
          </a:xfrm>
          <a:prstGeom prst="rect">
            <a:avLst/>
          </a:prstGeom>
          <a:noFill/>
          <a:ln cap="flat" cmpd="sng" w="2857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7" name="Google Shape;57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34354">
            <a:off x="6314575" y="1232576"/>
            <a:ext cx="1737149" cy="1772674"/>
          </a:xfrm>
          <a:prstGeom prst="rect">
            <a:avLst/>
          </a:prstGeom>
          <a:noFill/>
          <a:ln cap="flat" cmpd="sng" w="2857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7" name="Google Shape;6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608" y="0"/>
            <a:ext cx="6650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3" name="Google Shape;6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104" y="0"/>
            <a:ext cx="6655792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9" name="Google Shape;6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288" y="0"/>
            <a:ext cx="6681424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5" name="Google Shape;6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333" y="0"/>
            <a:ext cx="6643334" cy="51434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1" name="Google Shape;6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009" y="0"/>
            <a:ext cx="6683983" cy="514350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7" name="Google Shape;6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648" y="0"/>
            <a:ext cx="6638704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3" name="Google Shape;69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475" y="0"/>
            <a:ext cx="6671800" cy="51939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9" name="Google Shape;6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854" y="0"/>
            <a:ext cx="6648292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5" name="Google Shape;70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200" y="0"/>
            <a:ext cx="6715600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1" name="Google Shape;711;p43"/>
          <p:cNvSpPr txBox="1"/>
          <p:nvPr>
            <p:ph idx="4294967295" type="title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du 19 mai au 5 juin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13 h 30 à 15 h 00.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2" name="Google Shape;712;p43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3" name="Google Shape;71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750" y="1988225"/>
            <a:ext cx="2958599" cy="167345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4" name="Google Shape;714;p43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5" name="Google Shape;715;p43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https://meet.jit.si/RECITMSTDistance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6"/>
          <p:cNvSpPr txBox="1"/>
          <p:nvPr>
            <p:ph idx="4294967295" type="body"/>
          </p:nvPr>
        </p:nvSpPr>
        <p:spPr>
          <a:xfrm>
            <a:off x="4093500" y="1425863"/>
            <a:ext cx="46413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Pierre Lachance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Raoul Kamga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4" name="Google Shape;584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5" name="Google Shape;5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6"/>
          <p:cNvSpPr txBox="1"/>
          <p:nvPr/>
        </p:nvSpPr>
        <p:spPr>
          <a:xfrm>
            <a:off x="2194650" y="3922713"/>
            <a:ext cx="47547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 </a:t>
            </a:r>
            <a:r>
              <a:rPr b="1"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http://recit.org/ul/qi2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7" name="Google Shape;587;p26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lang="en" sz="1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recitmst.qc.ca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8" name="Google Shape;588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4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21" name="Google Shape;72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44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/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Chaîne Youtube</a:t>
            </a:r>
            <a:endParaRPr sz="900"/>
          </a:p>
        </p:txBody>
      </p:sp>
      <p:sp>
        <p:nvSpPr>
          <p:cNvPr id="723" name="Google Shape;723;p44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4" name="Google Shape;724;p44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/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5" name="Google Shape;725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4" name="Google Shape;594;p27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Disponibilités en PM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Défis circuits électriques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modifiable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Défis avec un microcontrôleur Arduino.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Premiers pas Arduino + Tinkercad Circuits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modifiable</a:t>
            </a: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Avez-vous des idées d’utilisations avec vos élèves?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Retour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5" name="Google Shape;595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1" name="Google Shape;601;p28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Partage d’idées et questionnement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2" name="Google Shape;602;p28"/>
          <p:cNvSpPr txBox="1"/>
          <p:nvPr/>
        </p:nvSpPr>
        <p:spPr>
          <a:xfrm>
            <a:off x="3890125" y="1640350"/>
            <a:ext cx="48429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Document collaboratif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http://recit.org/ul/qhw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3" name="Google Shape;60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4350" y="15182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1575" y="2751150"/>
            <a:ext cx="1280000" cy="12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9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Qui êtes-vous ?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0" name="Google Shape;610;p2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1" name="Google Shape;611;p29">
            <a:hlinkClick r:id="rId3"/>
          </p:cNvPr>
          <p:cNvSpPr/>
          <p:nvPr/>
        </p:nvSpPr>
        <p:spPr>
          <a:xfrm rot="-1267551">
            <a:off x="10977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12" name="Google Shape;612;p29"/>
          <p:cNvSpPr/>
          <p:nvPr/>
        </p:nvSpPr>
        <p:spPr>
          <a:xfrm>
            <a:off x="28330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13" name="Google Shape;613;p29"/>
          <p:cNvSpPr/>
          <p:nvPr/>
        </p:nvSpPr>
        <p:spPr>
          <a:xfrm>
            <a:off x="4905651" y="16478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614" name="Google Shape;614;p29"/>
          <p:cNvSpPr txBox="1"/>
          <p:nvPr>
            <p:ph idx="4294967295" type="ctrTitle"/>
          </p:nvPr>
        </p:nvSpPr>
        <p:spPr>
          <a:xfrm>
            <a:off x="4009188" y="2904900"/>
            <a:ext cx="3229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</a:rPr>
              <a:t>MERCI!</a:t>
            </a:r>
            <a:endParaRPr sz="6000">
              <a:solidFill>
                <a:srgbClr val="0069BF"/>
              </a:solidFill>
            </a:endParaRPr>
          </a:p>
        </p:txBody>
      </p:sp>
      <p:sp>
        <p:nvSpPr>
          <p:cNvPr id="615" name="Google Shape;615;p29"/>
          <p:cNvSpPr txBox="1"/>
          <p:nvPr>
            <p:ph idx="1" type="body"/>
          </p:nvPr>
        </p:nvSpPr>
        <p:spPr>
          <a:xfrm>
            <a:off x="686800" y="4056750"/>
            <a:ext cx="28875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1" name="Google Shape;621;p30"/>
          <p:cNvSpPr txBox="1"/>
          <p:nvPr>
            <p:ph idx="4294967295" type="title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du 19 mai au 5 juin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13 h 30 à 15 h 00.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2" name="Google Shape;622;p30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23" name="Google Shape;6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750" y="1988225"/>
            <a:ext cx="2958599" cy="167345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4" name="Google Shape;624;p30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5" name="Google Shape;625;p30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https://meet.jit.si/RECITMSTDistance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"/>
          <p:cNvSpPr/>
          <p:nvPr/>
        </p:nvSpPr>
        <p:spPr>
          <a:xfrm>
            <a:off x="-42225" y="2072625"/>
            <a:ext cx="9207600" cy="1659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1"/>
          <p:cNvSpPr txBox="1"/>
          <p:nvPr>
            <p:ph type="ctrTitle"/>
          </p:nvPr>
        </p:nvSpPr>
        <p:spPr>
          <a:xfrm>
            <a:off x="2489150" y="2466475"/>
            <a:ext cx="65553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LES RENDEZ-VOUS VIRTUELS PRINTANIERS</a:t>
            </a:r>
            <a:r>
              <a:rPr lang="en" sz="3200"/>
              <a:t> DU RÉCIT!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</a:t>
            </a:r>
            <a:endParaRPr sz="2500"/>
          </a:p>
        </p:txBody>
      </p:sp>
      <p:sp>
        <p:nvSpPr>
          <p:cNvPr id="632" name="Google Shape;632;p31"/>
          <p:cNvSpPr/>
          <p:nvPr/>
        </p:nvSpPr>
        <p:spPr>
          <a:xfrm>
            <a:off x="-7825" y="2072625"/>
            <a:ext cx="9165300" cy="307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3" name="Google Shape;6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0425">
            <a:off x="5623528" y="251972"/>
            <a:ext cx="1945892" cy="185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1"/>
          <p:cNvPicPr preferRelativeResize="0"/>
          <p:nvPr/>
        </p:nvPicPr>
        <p:blipFill rotWithShape="1">
          <a:blip r:embed="rId4">
            <a:alphaModFix/>
          </a:blip>
          <a:srcRect b="14232" l="0" r="0" t="12630"/>
          <a:stretch/>
        </p:blipFill>
        <p:spPr>
          <a:xfrm>
            <a:off x="7855025" y="175250"/>
            <a:ext cx="1019175" cy="11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1"/>
          <p:cNvPicPr preferRelativeResize="0"/>
          <p:nvPr/>
        </p:nvPicPr>
        <p:blipFill rotWithShape="1">
          <a:blip r:embed="rId5">
            <a:alphaModFix/>
          </a:blip>
          <a:srcRect b="0" l="3406" r="53964" t="40383"/>
          <a:stretch/>
        </p:blipFill>
        <p:spPr>
          <a:xfrm>
            <a:off x="-42225" y="1896052"/>
            <a:ext cx="2918736" cy="2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31"/>
          <p:cNvSpPr txBox="1"/>
          <p:nvPr/>
        </p:nvSpPr>
        <p:spPr>
          <a:xfrm rot="-837811">
            <a:off x="5708431" y="622593"/>
            <a:ext cx="1547839" cy="634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Viga"/>
                <a:ea typeface="Viga"/>
                <a:cs typeface="Viga"/>
                <a:sym typeface="Viga"/>
              </a:rPr>
              <a:t>Enseigner à distance!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7" name="Google Shape;637;p31">
            <a:hlinkClick r:id="rId6"/>
          </p:cNvPr>
          <p:cNvSpPr txBox="1"/>
          <p:nvPr/>
        </p:nvSpPr>
        <p:spPr>
          <a:xfrm>
            <a:off x="222150" y="46251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recit.qc.ca</a:t>
            </a:r>
            <a:endParaRPr b="1" sz="1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3" name="Google Shape;64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387" y="1008012"/>
            <a:ext cx="6927227" cy="2975076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32"/>
          <p:cNvSpPr txBox="1"/>
          <p:nvPr/>
        </p:nvSpPr>
        <p:spPr>
          <a:xfrm>
            <a:off x="1501800" y="1213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C78D8"/>
                </a:solidFill>
                <a:latin typeface="Viga"/>
                <a:ea typeface="Viga"/>
                <a:cs typeface="Viga"/>
                <a:sym typeface="Viga"/>
              </a:rPr>
              <a:t>Accéder à Tinkercad Circuits</a:t>
            </a:r>
            <a:endParaRPr sz="3200">
              <a:solidFill>
                <a:srgbClr val="3C78D8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5" name="Google Shape;645;p32"/>
          <p:cNvSpPr txBox="1"/>
          <p:nvPr/>
        </p:nvSpPr>
        <p:spPr>
          <a:xfrm>
            <a:off x="1891500" y="4096600"/>
            <a:ext cx="53610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https://www.tinkercad.com/circuits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1" name="Google Shape;65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297" y="0"/>
            <a:ext cx="6669405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