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23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slides/slide23.xml" Type="http://schemas.openxmlformats.org/officeDocument/2006/relationships/slide" Id="rId28"/><Relationship Target="slides/slide22.xml" Type="http://schemas.openxmlformats.org/officeDocument/2006/relationships/slide" Id="rId27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1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4" name="Shape 1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9" name="Shape 1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8" name="Shape 1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6" name="Shape 1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4" name="Shape 1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5" name="Shape 19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02" name="Shape 2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3" name="Shape 20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10" name="Shape 2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18" name="Shape 2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9" name="Shape 21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20" name="Shape 2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4"/><Relationship Target="../media/image00.pn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4"/><Relationship Target="../media/image00.pn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png" Type="http://schemas.openxmlformats.org/officeDocument/2006/relationships/image" Id="rId4"/><Relationship Target="../media/image00.pn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png" Type="http://schemas.openxmlformats.org/officeDocument/2006/relationships/image" Id="rId4"/><Relationship Target="../media/image00.png" Type="http://schemas.openxmlformats.org/officeDocument/2006/relationships/image" Id="rId3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4"/><Relationship Target="../media/image04.png" Type="http://schemas.openxmlformats.org/officeDocument/2006/relationships/image" Id="rId3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4"/><Relationship Target="../media/image06.pn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4"/><Relationship Target="http://www.pewinternet.org/%7E/media/Files/Reports/2007/PIP_Teens_Social_Media_Final.pdf.pdf" Type="http://schemas.openxmlformats.org/officeDocument/2006/relationships/hyperlink" TargetMode="External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23.xml.rels><?xml version="1.0" encoding="UTF-8" standalone="yes"?><Relationships xmlns="http://schemas.openxmlformats.org/package/2006/relationships"><Relationship Target="../notesSlides/notesSlide2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4"/><Relationship Target="http://recit.org/l_ecole_numerique" Type="http://schemas.openxmlformats.org/officeDocument/2006/relationships/hyperlink" TargetMode="External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4"/><Relationship Target="../media/image07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4"/><Relationship Target="../media/image01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4"/><Relationship Target="../media/image02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recit.org/bloom/" Type="http://schemas.openxmlformats.org/officeDocument/2006/relationships/hyperlink" TargetMode="External" Id="rId4"/><Relationship Target="http://recit.org/bloom/" Type="http://schemas.openxmlformats.org/officeDocument/2006/relationships/hyperlink" TargetMode="External" Id="rId3"/><Relationship Target="../media/image00.png" Type="http://schemas.openxmlformats.org/officeDocument/2006/relationships/image" Id="rId5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png" Type="http://schemas.openxmlformats.org/officeDocument/2006/relationships/image" Id="rId4"/><Relationship Target="../media/image00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4"/><Relationship Target="../media/image10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897598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École numérique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2700937" x="685799"/>
            <a:ext cy="10464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r"/>
              <a:t>RDVirtuel RÉCIT 2013</a:t>
            </a:r>
          </a:p>
        </p:txBody>
      </p:sp>
      <p:sp>
        <p:nvSpPr>
          <p:cNvPr id="25" name="Shape 25"/>
          <p:cNvSpPr txBox="1"/>
          <p:nvPr/>
        </p:nvSpPr>
        <p:spPr>
          <a:xfrm>
            <a:off y="4036200" x="714100"/>
            <a:ext cy="1298700" cx="79091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fr" i="1"/>
              <a:t>« Il faut rendre mesurable ce qui est réellement important plutôt que de rendre important ce qui est facilement mesurable. »</a:t>
            </a:r>
          </a:p>
        </p:txBody>
      </p:sp>
      <p:sp>
        <p:nvSpPr>
          <p:cNvPr id="26" name="Shape 26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Une stratégie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fr"/>
              <a:t>Pour rassurer les décideurs :</a:t>
            </a:r>
          </a:p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fr"/>
              <a:t>Échelle/Processus (plan d’action sur quelques années pour y arriver) pour arriver à une tâche où l’élève a le choix de ses outils.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fr"/>
              <a:t>Exemple : Examen où on insère des résultats de productions TIC (synonymes, droite de régression...) dans l’examen papier.</a:t>
            </a:r>
          </a:p>
          <a:p>
            <a:r>
              <a:t/>
            </a:r>
          </a:p>
        </p:txBody>
      </p:sp>
      <p:sp>
        <p:nvSpPr>
          <p:cNvPr id="98" name="Shape 98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99" name="Shape 99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Une stratégie (suite)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r"/>
              <a:t>Actuellement, on met peut être trop l'accent sur le «comment» intégrer/utiliser/mobiliser les technologies, mais très peu sur le «sens» le «pourquoi». </a:t>
            </a:r>
          </a:p>
        </p:txBody>
      </p:sp>
      <p:sp>
        <p:nvSpPr>
          <p:cNvPr id="106" name="Shape 106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07" name="Shape 107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Question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r"/>
              <a:t>Quel serait l'impact d'autoriser les outils TIC en évaluation?</a:t>
            </a:r>
          </a:p>
        </p:txBody>
      </p:sp>
      <p:sp>
        <p:nvSpPr>
          <p:cNvPr id="114" name="Shape 114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15" name="Shape 115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L'école actuelle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y="1492075" x="613876"/>
            <a:ext cy="786900" cx="73175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sz="1800" lang="fr"/>
              <a:t>J'enseigne et vous écoutez!... Isolez-vous derrière vos cartables</a:t>
            </a:r>
            <a:br>
              <a:rPr sz="1800" lang="fr"/>
            </a:br>
            <a:r>
              <a:rPr sz="1800" lang="fr"/>
              <a:t>pour me donner les réponses que je vous ai apprises!</a:t>
            </a:r>
          </a:p>
          <a:p>
            <a:r>
              <a:t/>
            </a:r>
          </a:p>
          <a:p>
            <a:r>
              <a:t/>
            </a:r>
          </a:p>
        </p:txBody>
      </p:sp>
      <p:cxnSp>
        <p:nvCxnSpPr>
          <p:cNvPr id="122" name="Shape 122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23" name="Shape 123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24" name="Shape 124"/>
          <p:cNvSpPr/>
          <p:nvPr/>
        </p:nvSpPr>
        <p:spPr>
          <a:xfrm>
            <a:off y="2353412" x="1695450"/>
            <a:ext cy="4324350" cx="57531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fr"/>
              <a:t>L'école actuelle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y="1492075" x="613876"/>
            <a:ext cy="786900" cx="73175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sz="1800" lang="fr"/>
              <a:t>La classe inversée, si elle en reste à la leçon à la maison, reste un acte d'enseignement... l'élève est passif</a:t>
            </a:r>
          </a:p>
          <a:p>
            <a:r>
              <a:t/>
            </a:r>
          </a:p>
          <a:p>
            <a:pPr algn="r" rtl="0" lvl="0" indent="0" mar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b="1" sz="1800" lang="fr">
                <a:solidFill>
                  <a:schemeClr val="accent1"/>
                </a:solidFill>
              </a:rPr>
              <a:t>Concept de DONNER une formation</a:t>
            </a:r>
          </a:p>
          <a:p>
            <a:r>
              <a:t/>
            </a:r>
          </a:p>
          <a:p>
            <a:pPr algn="r" rtl="0" lvl="0" indent="0" mar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sz="1800" lang="fr"/>
              <a:t>Permet de quantifier les données retenues</a:t>
            </a:r>
          </a:p>
          <a:p>
            <a:r>
              <a:t/>
            </a:r>
          </a:p>
          <a:p>
            <a:pPr algn="r" rtl="0" lvl="0" indent="0" mar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sz="1800" lang="fr"/>
              <a:t> </a:t>
            </a:r>
          </a:p>
          <a:p>
            <a:r>
              <a:t/>
            </a:r>
          </a:p>
          <a:p>
            <a:r>
              <a:t/>
            </a:r>
          </a:p>
        </p:txBody>
      </p:sp>
      <p:cxnSp>
        <p:nvCxnSpPr>
          <p:cNvPr id="131" name="Shape 131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32" name="Shape 132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33" name="Shape 133"/>
          <p:cNvSpPr/>
          <p:nvPr/>
        </p:nvSpPr>
        <p:spPr>
          <a:xfrm>
            <a:off y="3514725" x="613876"/>
            <a:ext cy="2962275" cx="28575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y="274637" x="381000"/>
            <a:ext cy="1143000" cx="8416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fr"/>
              <a:t>De l'école actuelle à l'école numérique</a:t>
            </a:r>
          </a:p>
        </p:txBody>
      </p:sp>
      <p:cxnSp>
        <p:nvCxnSpPr>
          <p:cNvPr id="139" name="Shape 139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40" name="Shape 140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41" name="Shape 141"/>
          <p:cNvSpPr txBox="1"/>
          <p:nvPr/>
        </p:nvSpPr>
        <p:spPr>
          <a:xfrm>
            <a:off y="1473025" x="507100"/>
            <a:ext cy="465900" cx="81740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fr"/>
              <a:t>Ce n'est pas nécessairement parce que les moyens changent que le résultat sera différent!</a:t>
            </a:r>
          </a:p>
        </p:txBody>
      </p:sp>
      <p:sp>
        <p:nvSpPr>
          <p:cNvPr id="142" name="Shape 142"/>
          <p:cNvSpPr/>
          <p:nvPr/>
        </p:nvSpPr>
        <p:spPr>
          <a:xfrm>
            <a:off y="2670175" x="1757362"/>
            <a:ext cy="3400425" cx="562927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y="274637" x="381000"/>
            <a:ext cy="1143000" cx="8416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fr"/>
              <a:t>De l'école actuelle à l'école numérique</a:t>
            </a:r>
          </a:p>
        </p:txBody>
      </p:sp>
      <p:cxnSp>
        <p:nvCxnSpPr>
          <p:cNvPr id="148" name="Shape 148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49" name="Shape 149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grpSp>
        <p:nvGrpSpPr>
          <p:cNvPr id="150" name="Shape 150"/>
          <p:cNvGrpSpPr/>
          <p:nvPr/>
        </p:nvGrpSpPr>
        <p:grpSpPr>
          <a:xfrm>
            <a:off y="1938940" x="1684208"/>
            <a:ext cy="4322160" cx="5748668"/>
            <a:chOff y="1918699" x="1401371"/>
            <a:chExt cy="4968000" cx="6600078"/>
          </a:xfrm>
        </p:grpSpPr>
        <p:sp>
          <p:nvSpPr>
            <p:cNvPr id="151" name="Shape 151"/>
            <p:cNvSpPr/>
            <p:nvPr/>
          </p:nvSpPr>
          <p:spPr>
            <a:xfrm>
              <a:off y="1918699" x="1401371"/>
              <a:ext cy="4967875" cx="6595681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</p:spPr>
        </p:sp>
        <p:sp>
          <p:nvSpPr>
            <p:cNvPr id="152" name="Shape 152"/>
            <p:cNvSpPr/>
            <p:nvPr/>
          </p:nvSpPr>
          <p:spPr>
            <a:xfrm>
              <a:off y="1918699" x="1405650"/>
              <a:ext cy="4968000" cx="6595800"/>
            </a:xfrm>
            <a:prstGeom prst="rect">
              <a:avLst/>
            </a:prstGeom>
            <a:noFill/>
            <a:ln w="9525" cap="flat">
              <a:solidFill>
                <a:schemeClr val="dk2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/>
          </p:txBody>
        </p:sp>
      </p:grpSp>
      <p:sp>
        <p:nvSpPr>
          <p:cNvPr id="153" name="Shape 153"/>
          <p:cNvSpPr txBox="1"/>
          <p:nvPr/>
        </p:nvSpPr>
        <p:spPr>
          <a:xfrm>
            <a:off y="1473025" x="507100"/>
            <a:ext cy="465900" cx="81740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fr"/>
              <a:t>Un changement dans le </a:t>
            </a:r>
            <a:r>
              <a:rPr sz="1800" lang="fr">
                <a:solidFill>
                  <a:schemeClr val="accent1"/>
                </a:solidFill>
              </a:rPr>
              <a:t>temps</a:t>
            </a:r>
            <a:r>
              <a:rPr sz="1800" lang="fr"/>
              <a:t>, dans l'</a:t>
            </a:r>
            <a:r>
              <a:rPr sz="1800" lang="fr">
                <a:solidFill>
                  <a:schemeClr val="accent1"/>
                </a:solidFill>
              </a:rPr>
              <a:t>espace</a:t>
            </a:r>
            <a:r>
              <a:rPr sz="1800" lang="fr"/>
              <a:t> et dans les </a:t>
            </a:r>
            <a:r>
              <a:rPr sz="1800" lang="fr">
                <a:solidFill>
                  <a:schemeClr val="accent1"/>
                </a:solidFill>
              </a:rPr>
              <a:t>modalités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8" name="Shape 158"/>
          <p:cNvSpPr/>
          <p:nvPr/>
        </p:nvSpPr>
        <p:spPr>
          <a:xfrm>
            <a:off y="3199916" x="4362855"/>
            <a:ext cy="3274033" cx="325848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59" name="Shape 15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fr"/>
              <a:t>L'école numérique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y="1492075" x="613876"/>
            <a:ext cy="786900" cx="73175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sz="1800" lang="fr"/>
              <a:t>La classe inversée, si elle en reste à la leçon à la maison, reste un acte d'enseignement... l'élève est passif, il est encore coincé dans le paradigme de l'enseignement.</a:t>
            </a:r>
          </a:p>
          <a:p>
            <a:r>
              <a:t/>
            </a:r>
          </a:p>
          <a:p>
            <a:pPr rtl="0" lvl="0" indent="0" mar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sz="1800" lang="fr"/>
              <a:t>Comment s'assurer que l'école aille plus loin que l'acquisition de savoirs par la transmission de contenus?</a:t>
            </a:r>
          </a:p>
          <a:p>
            <a:r>
              <a:t/>
            </a:r>
          </a:p>
          <a:p>
            <a:pPr rtl="0" lvl="0" indent="0" mar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b="1" sz="1800" lang="fr">
                <a:solidFill>
                  <a:schemeClr val="accent1"/>
                </a:solidFill>
              </a:rPr>
              <a:t>Variété des</a:t>
            </a:r>
          </a:p>
          <a:p>
            <a:pPr rtl="0" lvl="0" indent="0" mar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b="1" sz="1800" lang="fr">
                <a:solidFill>
                  <a:schemeClr val="accent1"/>
                </a:solidFill>
              </a:rPr>
              <a:t>interventions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cxnSp>
        <p:nvCxnSpPr>
          <p:cNvPr id="161" name="Shape 161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62" name="Shape 162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63" name="Shape 163"/>
          <p:cNvSpPr txBox="1"/>
          <p:nvPr/>
        </p:nvSpPr>
        <p:spPr>
          <a:xfrm>
            <a:off y="3497700" x="2863925"/>
            <a:ext cy="571500" cx="1859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r"/>
              <a:t>Lieu de partage et de confrontation d'idées</a:t>
            </a:r>
          </a:p>
        </p:txBody>
      </p:sp>
      <p:sp>
        <p:nvSpPr>
          <p:cNvPr id="164" name="Shape 164"/>
          <p:cNvSpPr txBox="1"/>
          <p:nvPr/>
        </p:nvSpPr>
        <p:spPr>
          <a:xfrm>
            <a:off y="5902449" x="3264193"/>
            <a:ext cy="571500" cx="1859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r"/>
              <a:t>Classe inversée</a:t>
            </a:r>
          </a:p>
        </p:txBody>
      </p:sp>
      <p:sp>
        <p:nvSpPr>
          <p:cNvPr id="165" name="Shape 165"/>
          <p:cNvSpPr txBox="1"/>
          <p:nvPr/>
        </p:nvSpPr>
        <p:spPr>
          <a:xfrm>
            <a:off y="4162300" x="7184775"/>
            <a:ext cy="571500" cx="1859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r" rtl="0" lvl="0">
              <a:buNone/>
            </a:pPr>
            <a:r>
              <a:rPr lang="fr"/>
              <a:t>Apprentissages</a:t>
            </a:r>
            <a:br>
              <a:rPr lang="fr"/>
            </a:br>
            <a:r>
              <a:rPr lang="fr"/>
              <a:t>par enquête</a:t>
            </a:r>
          </a:p>
        </p:txBody>
      </p:sp>
      <p:cxnSp>
        <p:nvCxnSpPr>
          <p:cNvPr id="166" name="Shape 166"/>
          <p:cNvCxnSpPr/>
          <p:nvPr/>
        </p:nvCxnSpPr>
        <p:spPr>
          <a:xfrm>
            <a:off y="3513525" x="2933975"/>
            <a:ext cy="12000" cx="2100600"/>
          </a:xfrm>
          <a:prstGeom prst="straightConnector1">
            <a:avLst/>
          </a:prstGeom>
          <a:noFill/>
          <a:ln w="9525" cap="flat">
            <a:solidFill>
              <a:schemeClr val="accent4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67" name="Shape 167"/>
          <p:cNvCxnSpPr/>
          <p:nvPr/>
        </p:nvCxnSpPr>
        <p:spPr>
          <a:xfrm rot="10800000">
            <a:off y="4177575" x="7473649"/>
            <a:ext cy="0" cx="144900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68" name="Shape 168"/>
          <p:cNvCxnSpPr/>
          <p:nvPr/>
        </p:nvCxnSpPr>
        <p:spPr>
          <a:xfrm rot="10800000" flipH="1">
            <a:off y="5928374" x="3380700"/>
            <a:ext cy="12000" cx="1424700"/>
          </a:xfrm>
          <a:prstGeom prst="straightConnector1">
            <a:avLst/>
          </a:prstGeom>
          <a:noFill/>
          <a:ln w="9525" cap="flat">
            <a:solidFill>
              <a:schemeClr val="accent3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3" name="Shape 173"/>
          <p:cNvSpPr/>
          <p:nvPr/>
        </p:nvSpPr>
        <p:spPr>
          <a:xfrm>
            <a:off y="3498687" x="613876"/>
            <a:ext cy="2962275" cx="2857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74" name="Shape 17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fr"/>
              <a:t>L'école numérique</a:t>
            </a:r>
          </a:p>
        </p:txBody>
      </p:sp>
      <p:sp>
        <p:nvSpPr>
          <p:cNvPr id="175" name="Shape 175"/>
          <p:cNvSpPr txBox="1"/>
          <p:nvPr/>
        </p:nvSpPr>
        <p:spPr>
          <a:xfrm>
            <a:off y="1492075" x="613876"/>
            <a:ext cy="786900" cx="73175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sz="1800" lang="fr"/>
              <a:t>Rendre les ACTIONS interactive... Mettre l'élève à contribution</a:t>
            </a:r>
          </a:p>
          <a:p>
            <a:r>
              <a:t/>
            </a:r>
          </a:p>
          <a:p>
            <a:pPr algn="r" rtl="0" lv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b="1" sz="1800" lang="fr">
                <a:solidFill>
                  <a:schemeClr val="accent1"/>
                </a:solidFill>
              </a:rPr>
              <a:t>Concept de communauté d'apprentissage</a:t>
            </a:r>
          </a:p>
          <a:p>
            <a:r>
              <a:t/>
            </a:r>
          </a:p>
          <a:p>
            <a:pPr algn="r" rtl="0" lvl="0" indent="0" mar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sz="1800" lang="fr"/>
              <a:t>S'assurer d'un réseau «tissé serré»</a:t>
            </a:r>
            <a:br>
              <a:rPr sz="1800" lang="fr"/>
            </a:br>
            <a:r>
              <a:rPr sz="1800" lang="fr"/>
              <a:t>Conseiller RÉCIT, CP disciplinaires, bibliothécaires</a:t>
            </a:r>
            <a:br>
              <a:rPr sz="1800" lang="fr"/>
            </a:br>
            <a:r>
              <a:rPr sz="1800" lang="fr"/>
              <a:t>et techniciens en documentation, enseignant et élèves...</a:t>
            </a:r>
          </a:p>
          <a:p>
            <a:r>
              <a:t/>
            </a:r>
          </a:p>
          <a:p>
            <a:pPr algn="r" rtl="0" lvl="0" indent="0" mar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sz="1800" lang="fr"/>
              <a:t>Permet le suivi et l'accompagnement</a:t>
            </a:r>
          </a:p>
          <a:p>
            <a:pPr algn="r" rtl="0" lvl="0" indent="0" marL="0">
              <a:lnSpc>
                <a:spcPct val="115000"/>
              </a:lnSpc>
              <a:buClr>
                <a:srgbClr val="000000"/>
              </a:buClr>
              <a:buSzPct val="61111"/>
              <a:buFont typeface="Arial"/>
              <a:buNone/>
            </a:pPr>
            <a:r>
              <a:rPr sz="1800" lang="fr"/>
              <a:t>Permet de qualifier les compétences acquises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cxnSp>
        <p:nvCxnSpPr>
          <p:cNvPr id="176" name="Shape 176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77" name="Shape 177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Actions à poser comme réseau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r"/>
              <a:t>Suggestion des animateurs:</a:t>
            </a:r>
          </a:p>
          <a:p>
            <a:pPr rtl="0" lvl="0" indent="-3429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1800" lang="fr"/>
              <a:t>Créer un document qui présente le profil de l’élève (futur citoyen) pour imager davantage ce que la société attend d’eux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 indent="0" mar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36666"/>
              <a:buNone/>
            </a:pPr>
            <a:r>
              <a:rPr lang="fr">
                <a:solidFill>
                  <a:srgbClr val="000000"/>
                </a:solidFill>
              </a:rPr>
              <a:t>Quel est le profil de l’élève moderne ?</a:t>
            </a:r>
          </a:p>
          <a:p>
            <a:pPr lvl="0" indent="-3429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1800" lang="fr">
                <a:solidFill>
                  <a:srgbClr val="000000"/>
                </a:solidFill>
              </a:rPr>
              <a:t>Consulter, créer, remixer, partager (</a:t>
            </a:r>
            <a:r>
              <a:rPr u="sng" sz="1800" lang="fr">
                <a:solidFill>
                  <a:srgbClr val="1155CC"/>
                </a:solidFill>
                <a:hlinkClick r:id="rId3"/>
              </a:rPr>
              <a:t>Teens and Social Media</a:t>
            </a:r>
            <a:r>
              <a:rPr sz="1800" lang="fr">
                <a:solidFill>
                  <a:srgbClr val="000000"/>
                </a:solidFill>
              </a:rPr>
              <a:t> - Pew Internet 2007)</a:t>
            </a:r>
          </a:p>
        </p:txBody>
      </p:sp>
      <p:sp>
        <p:nvSpPr>
          <p:cNvPr id="184" name="Shape 184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cxnSp>
        <p:nvCxnSpPr>
          <p:cNvPr id="185" name="Shape 185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fr"/>
              <a:t>Consignes</a:t>
            </a:r>
          </a:p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AutoNum type="arabicPeriod"/>
            </a:pPr>
            <a:r>
              <a:rPr sz="2400" lang="fr"/>
              <a:t>Utilisez la main levée pour vos questions «audio»</a:t>
            </a:r>
          </a:p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AutoNum type="arabicPeriod"/>
            </a:pPr>
            <a:r>
              <a:rPr sz="2400" lang="fr"/>
              <a:t>Vous pouvez écrire en tout temps :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lphaLcPeriod"/>
            </a:pPr>
            <a:r>
              <a:rPr sz="2400" lang="fr"/>
              <a:t>directement dans la page VIA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lphaLcPeriod"/>
            </a:pPr>
            <a:r>
              <a:rPr sz="2400" lang="fr"/>
              <a:t>dans le Google Document</a:t>
            </a:r>
          </a:p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AutoNum type="arabicPeriod"/>
            </a:pPr>
            <a:r>
              <a:rPr sz="2400" lang="fr"/>
              <a:t>Le clavardage n'est pas suivi à la seconde</a:t>
            </a:r>
          </a:p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AutoNum type="arabicPeriod"/>
            </a:pPr>
            <a:r>
              <a:rPr sz="2400" lang="fr"/>
              <a:t>Si hérésie, remettre à l'ordre SVP ;o)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sz="2400" lang="fr"/>
              <a:t>Une synthèse des notes sera produite/publiée après l'atelier.</a:t>
            </a:r>
          </a:p>
          <a:p>
            <a:r>
              <a:t/>
            </a:r>
          </a:p>
        </p:txBody>
      </p:sp>
      <p:sp>
        <p:nvSpPr>
          <p:cNvPr id="33" name="Shape 33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34" name="Shape 34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Actions, vos propositions</a:t>
            </a:r>
          </a:p>
        </p:txBody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92" name="Shape 192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193" name="Shape 193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7" name="Shape 1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Suite à l'atelier</a:t>
            </a:r>
          </a:p>
        </p:txBody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r"/>
              <a:t>Documents, atelier en octobre, ...</a:t>
            </a:r>
          </a:p>
        </p:txBody>
      </p:sp>
      <p:sp>
        <p:nvSpPr>
          <p:cNvPr id="200" name="Shape 200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201" name="Shape 201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5" name="Shape 2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6" name="Shape 20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Questions et commentaires</a:t>
            </a:r>
          </a:p>
        </p:txBody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208" name="Shape 208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209" name="Shape 209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3" name="Shape 2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Merci à vous!</a:t>
            </a:r>
          </a:p>
        </p:txBody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r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1800" lang="fr" i="1"/>
              <a:t>Jean Chouinard, André Roux, Pierre Lachance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216" name="Shape 216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217" name="Shape 217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Plan de l'atelier</a:t>
            </a:r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2400" lang="fr"/>
              <a:t>Bienvenue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2400" lang="fr"/>
              <a:t>Buts de l'atelier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2400" lang="fr"/>
              <a:t>Retour sur le billet</a:t>
            </a:r>
            <a:r>
              <a:rPr sz="2400" lang="fr">
                <a:hlinkClick r:id="rId3"/>
              </a:rPr>
              <a:t> 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2400" lang="fr"/>
              <a:t>Ajout d’éléments au billet dans le but de faire passer le message davantage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80000"/>
              <a:buFont typeface="Arial"/>
              <a:buAutoNum type="alphaLcPeriod"/>
            </a:pPr>
            <a:r>
              <a:rPr lang="fr"/>
              <a:t>Sur quoi on pousse pour que plusieurs choses tombent (analogie des dominos)?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80000"/>
              <a:buFont typeface="Arial"/>
              <a:buAutoNum type="alphaLcPeriod"/>
            </a:pPr>
            <a:r>
              <a:rPr lang="fr"/>
              <a:t>Actions à poser comme réseau?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2400" lang="fr"/>
              <a:t>Suite (rencontre d’octobre)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2400" lang="fr"/>
              <a:t>Questions et commentaires</a:t>
            </a:r>
          </a:p>
          <a:p>
            <a:r>
              <a:t/>
            </a:r>
          </a:p>
        </p:txBody>
      </p:sp>
      <p:sp>
        <p:nvSpPr>
          <p:cNvPr id="41" name="Shape 41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cxnSp>
        <p:nvCxnSpPr>
          <p:cNvPr id="42" name="Shape 42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«Wordelons» le billet</a:t>
            </a:r>
          </a:p>
        </p:txBody>
      </p:sp>
      <p:sp>
        <p:nvSpPr>
          <p:cNvPr id="48" name="Shape 48"/>
          <p:cNvSpPr/>
          <p:nvPr/>
        </p:nvSpPr>
        <p:spPr>
          <a:xfrm>
            <a:off y="1945300" x="612425"/>
            <a:ext cy="4457700" cx="77914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9" name="Shape 49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cxnSp>
        <p:nvCxnSpPr>
          <p:cNvPr id="50" name="Shape 50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Synthèse du billet</a:t>
            </a:r>
          </a:p>
        </p:txBody>
      </p:sp>
      <p:sp>
        <p:nvSpPr>
          <p:cNvPr id="56" name="Shape 56"/>
          <p:cNvSpPr/>
          <p:nvPr/>
        </p:nvSpPr>
        <p:spPr>
          <a:xfrm>
            <a:off y="1854851" x="0"/>
            <a:ext cy="4425696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7" name="Shape 57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cxnSp>
        <p:nvCxnSpPr>
          <p:cNvPr id="58" name="Shape 58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Synthèse du billet (suite)</a:t>
            </a:r>
          </a:p>
        </p:txBody>
      </p:sp>
      <p:sp>
        <p:nvSpPr>
          <p:cNvPr id="64" name="Shape 64"/>
          <p:cNvSpPr/>
          <p:nvPr/>
        </p:nvSpPr>
        <p:spPr>
          <a:xfrm>
            <a:off y="2050153" x="0"/>
            <a:ext cy="3822192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5" name="Shape 65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cxnSp>
        <p:nvCxnSpPr>
          <p:cNvPr id="66" name="Shape 66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Notre domino : Évaluation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fr">
                <a:solidFill>
                  <a:srgbClr val="000000"/>
                </a:solidFill>
              </a:rPr>
              <a:t>Cohérence dans les propos (PFEQ)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b="1" sz="2400" lang="fr">
                <a:solidFill>
                  <a:srgbClr val="000000"/>
                </a:solidFill>
              </a:rPr>
              <a:t>Apprentissage</a:t>
            </a:r>
            <a:r>
              <a:rPr sz="2400" lang="fr">
                <a:solidFill>
                  <a:srgbClr val="000000"/>
                </a:solidFill>
              </a:rPr>
              <a:t> = compétence à mobiliser des ressources internes et externes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b="1" sz="2400" lang="fr">
                <a:solidFill>
                  <a:srgbClr val="000000"/>
                </a:solidFill>
              </a:rPr>
              <a:t>Évaluation</a:t>
            </a:r>
            <a:r>
              <a:rPr sz="2400" lang="fr">
                <a:solidFill>
                  <a:srgbClr val="000000"/>
                </a:solidFill>
              </a:rPr>
              <a:t> = mobiliser les ressources internes seulement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2400" lang="fr">
                <a:solidFill>
                  <a:srgbClr val="000000"/>
                </a:solidFill>
              </a:rPr>
              <a:t>Concept de tricherie </a:t>
            </a:r>
            <a:r>
              <a:rPr sz="1200" lang="fr">
                <a:solidFill>
                  <a:srgbClr val="000000"/>
                </a:solidFill>
              </a:rPr>
              <a:t>(prochaine diapo)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fr">
                <a:solidFill>
                  <a:srgbClr val="000000"/>
                </a:solidFill>
              </a:rPr>
              <a:t>Concept de «DéPréparation» </a:t>
            </a:r>
            <a:r>
              <a:rPr sz="1200" lang="fr">
                <a:solidFill>
                  <a:srgbClr val="000000"/>
                </a:solidFill>
              </a:rPr>
              <a:t>(prochaine diapo)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fr">
                <a:solidFill>
                  <a:srgbClr val="000000"/>
                </a:solidFill>
              </a:rPr>
              <a:t>Poser des questions «googelables» ne fait pas sens.</a:t>
            </a:r>
          </a:p>
          <a:p>
            <a:pPr lvl="1" indent="-381000" marL="914400"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2400" lang="fr">
                <a:solidFill>
                  <a:srgbClr val="000000"/>
                </a:solidFill>
              </a:rPr>
              <a:t>L’ordinateur s’occupe du bas de</a:t>
            </a:r>
            <a:r>
              <a:rPr sz="2400" lang="fr">
                <a:solidFill>
                  <a:srgbClr val="000000"/>
                </a:solidFill>
                <a:hlinkClick r:id="rId3"/>
              </a:rPr>
              <a:t> </a:t>
            </a:r>
            <a:r>
              <a:rPr u="sng" sz="2400" lang="fr">
                <a:solidFill>
                  <a:srgbClr val="1155CC"/>
                </a:solidFill>
                <a:hlinkClick r:id="rId4"/>
              </a:rPr>
              <a:t>Bloom</a:t>
            </a:r>
            <a:r>
              <a:rPr sz="2400" lang="fr">
                <a:solidFill>
                  <a:srgbClr val="000000"/>
                </a:solidFill>
              </a:rPr>
              <a:t>, l’élève du haut de Bloom. </a:t>
            </a:r>
          </a:p>
        </p:txBody>
      </p:sp>
      <p:sp>
        <p:nvSpPr>
          <p:cNvPr id="73" name="Shape 73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cxnSp>
        <p:nvCxnSpPr>
          <p:cNvPr id="74" name="Shape 74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fr"/>
              <a:t>L'école «déprépare» nos élèves?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fr">
                <a:solidFill>
                  <a:srgbClr val="000000"/>
                </a:solidFill>
              </a:rPr>
              <a:t>Comment peut-on lutter contre la «DÉpréparation» de notre milieu?</a:t>
            </a:r>
          </a:p>
        </p:txBody>
      </p:sp>
      <p:sp>
        <p:nvSpPr>
          <p:cNvPr id="81" name="Shape 81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cxnSp>
        <p:nvCxnSpPr>
          <p:cNvPr id="82" name="Shape 82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83" name="Shape 83"/>
          <p:cNvSpPr/>
          <p:nvPr/>
        </p:nvSpPr>
        <p:spPr>
          <a:xfrm>
            <a:off y="2462350" x="1930400"/>
            <a:ext cy="3962400" cx="52832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r"/>
              <a:t>Tricherie! Ha oui?</a:t>
            </a:r>
          </a:p>
        </p:txBody>
      </p:sp>
      <p:sp>
        <p:nvSpPr>
          <p:cNvPr id="89" name="Shape 89"/>
          <p:cNvSpPr/>
          <p:nvPr/>
        </p:nvSpPr>
        <p:spPr>
          <a:xfrm>
            <a:off y="1902975" x="1894000"/>
            <a:ext cy="3949699" cx="5257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cxnSp>
        <p:nvCxnSpPr>
          <p:cNvPr id="90" name="Shape 90"/>
          <p:cNvCxnSpPr/>
          <p:nvPr/>
        </p:nvCxnSpPr>
        <p:spPr>
          <a:xfrm>
            <a:off y="1417637" x="457200"/>
            <a:ext cy="0" cx="5834700"/>
          </a:xfrm>
          <a:prstGeom prst="straightConnector1">
            <a:avLst/>
          </a:prstGeom>
          <a:noFill/>
          <a:ln w="19050" cap="flat">
            <a:solidFill>
              <a:srgbClr val="CCCCCC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91" name="Shape 91"/>
          <p:cNvSpPr/>
          <p:nvPr/>
        </p:nvSpPr>
        <p:spPr>
          <a:xfrm>
            <a:off y="6070600" x="8233825"/>
            <a:ext cy="571500" cx="723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