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slide13.xml" ContentType="application/vnd.openxmlformats-officedocument.presentationml.slide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media/image38.png" ContentType="image/png"/>
  <Override PartName="/ppt/media/image37.png" ContentType="image/png"/>
  <Override PartName="/ppt/media/image36.png" ContentType="image/png"/>
  <Override PartName="/ppt/media/image35.png" ContentType="image/png"/>
  <Override PartName="/ppt/media/image34.png" ContentType="image/png"/>
  <Override PartName="/ppt/media/image33.png" ContentType="image/png"/>
  <Override PartName="/ppt/media/image32.png" ContentType="image/png"/>
  <Override PartName="/ppt/media/image31.png" ContentType="image/png"/>
  <Override PartName="/ppt/media/image23.png" ContentType="image/png"/>
  <Override PartName="/ppt/media/image22.png" ContentType="image/png"/>
  <Override PartName="/ppt/media/image21.png" ContentType="image/png"/>
  <Override PartName="/ppt/media/image19.png" ContentType="image/png"/>
  <Override PartName="/ppt/media/image14.png" ContentType="image/png"/>
  <Override PartName="/ppt/media/image13.png" ContentType="image/png"/>
  <Override PartName="/ppt/media/image12.png" ContentType="image/png"/>
  <Override PartName="/ppt/media/image30.png" ContentType="image/png"/>
  <Override PartName="/ppt/media/image11.jpeg" ContentType="image/jpeg"/>
  <Override PartName="/ppt/media/image10.png" ContentType="image/png"/>
  <Override PartName="/ppt/media/image8.png" ContentType="image/png"/>
  <Override PartName="/ppt/media/image9.png" ContentType="image/png"/>
  <Override PartName="/ppt/media/image20.png" ContentType="image/png"/>
  <Override PartName="/ppt/media/image18.png" ContentType="image/png"/>
  <Override PartName="/ppt/media/image7.jpeg" ContentType="image/jpeg"/>
  <Override PartName="/ppt/media/image29.png" ContentType="image/png"/>
  <Override PartName="/ppt/media/image6.png" ContentType="image/png"/>
  <Override PartName="/ppt/media/image28.png" ContentType="image/png"/>
  <Override PartName="/ppt/media/image5.png" ContentType="image/png"/>
  <Override PartName="/ppt/media/image27.png" ContentType="image/png"/>
  <Override PartName="/ppt/media/image4.png" ContentType="image/png"/>
  <Override PartName="/ppt/media/image17.png" ContentType="image/png"/>
  <Override PartName="/ppt/media/image26.png" ContentType="image/png"/>
  <Override PartName="/ppt/media/image3.png" ContentType="image/png"/>
  <Override PartName="/ppt/media/image16.png" ContentType="image/png"/>
  <Override PartName="/ppt/media/image25.png" ContentType="image/png"/>
  <Override PartName="/ppt/media/image2.png" ContentType="image/png"/>
  <Override PartName="/ppt/media/image15.png" ContentType="image/png"/>
  <Override PartName="/ppt/media/image24.png" ContentType="image/png"/>
  <Override PartName="/ppt/media/image1.png" ContentType="image/png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10160000" cy="800100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7960" y="318960"/>
            <a:ext cx="9143280" cy="1335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7960" y="1872000"/>
            <a:ext cx="9143280" cy="2213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7960" y="4295880"/>
            <a:ext cx="9143280" cy="2213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7960" y="318960"/>
            <a:ext cx="9143280" cy="1335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7960" y="1872000"/>
            <a:ext cx="4461840" cy="2213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93360" y="1872000"/>
            <a:ext cx="4461840" cy="2213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93360" y="4295880"/>
            <a:ext cx="4461840" cy="2213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7960" y="4295880"/>
            <a:ext cx="4461840" cy="2213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7960" y="318960"/>
            <a:ext cx="9143280" cy="1335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7960" y="1872000"/>
            <a:ext cx="9143280" cy="46400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7960" y="1872000"/>
            <a:ext cx="9143280" cy="46400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7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171880" y="1871640"/>
            <a:ext cx="5815440" cy="464004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171880" y="1871640"/>
            <a:ext cx="5815440" cy="46400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7960" y="318960"/>
            <a:ext cx="9143280" cy="1335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7960" y="1872000"/>
            <a:ext cx="9143280" cy="4640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7960" y="318960"/>
            <a:ext cx="9143280" cy="1335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7960" y="1872000"/>
            <a:ext cx="9143280" cy="46400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7960" y="318960"/>
            <a:ext cx="9143280" cy="1335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7960" y="1872000"/>
            <a:ext cx="4461840" cy="46400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93360" y="1872000"/>
            <a:ext cx="4461840" cy="46400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7960" y="318960"/>
            <a:ext cx="9143280" cy="1335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7960" y="318960"/>
            <a:ext cx="9143280" cy="61927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7960" y="318960"/>
            <a:ext cx="9143280" cy="1335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7960" y="1872000"/>
            <a:ext cx="4461840" cy="2213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7960" y="4295880"/>
            <a:ext cx="4461840" cy="2213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93360" y="1872000"/>
            <a:ext cx="4461840" cy="46400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7960" y="318960"/>
            <a:ext cx="9143280" cy="1335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7960" y="1872000"/>
            <a:ext cx="4461840" cy="46400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93360" y="1872000"/>
            <a:ext cx="4461840" cy="2213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93360" y="4295880"/>
            <a:ext cx="4461840" cy="2213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7960" y="318960"/>
            <a:ext cx="9143280" cy="1335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7960" y="1872000"/>
            <a:ext cx="4461840" cy="2213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93360" y="1872000"/>
            <a:ext cx="4461840" cy="2213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7960" y="4295880"/>
            <a:ext cx="9143280" cy="2213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dt"/>
          </p:nvPr>
        </p:nvSpPr>
        <p:spPr>
          <a:xfrm>
            <a:off x="507960" y="7415640"/>
            <a:ext cx="2370240" cy="42552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fr-CA" sz="1200">
                <a:solidFill>
                  <a:srgbClr val="8b8b8b"/>
                </a:solidFill>
                <a:latin typeface="Calibri"/>
              </a:rPr>
              <a:t>15-5-1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ftr"/>
          </p:nvPr>
        </p:nvSpPr>
        <p:spPr>
          <a:xfrm>
            <a:off x="3471480" y="7415640"/>
            <a:ext cx="3216960" cy="42552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7281360" y="7415640"/>
            <a:ext cx="2370240" cy="42552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98011D79-FE0C-408F-BF2E-FE93493550E8}" type="slidenum">
              <a:rPr lang="fr-CA" sz="1200">
                <a:solidFill>
                  <a:srgbClr val="8b8b8b"/>
                </a:solidFill>
                <a:latin typeface="Calibri"/>
              </a:rPr>
              <a:t>&lt;numéro&gt;</a:t>
            </a:fld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507960" y="318960"/>
            <a:ext cx="9143280" cy="1335600"/>
          </a:xfrm>
          <a:prstGeom prst="rect">
            <a:avLst/>
          </a:prstGeom>
        </p:spPr>
        <p:txBody>
          <a:bodyPr lIns="0" rIns="0" tIns="0" bIns="0" anchor="ctr"/>
          <a:p>
            <a:r>
              <a:rPr lang="fr-FR">
                <a:latin typeface="Calibri"/>
              </a:rPr>
              <a:t>Cliquez pour éditer le format du texte-titre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507960" y="1872000"/>
            <a:ext cx="9143280" cy="464004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fr-FR" sz="3200">
                <a:latin typeface="Calibri"/>
              </a:rPr>
              <a:t>Cliquez pour éditer le format du plan de texte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fr-FR" sz="2400">
                <a:latin typeface="Calibri"/>
              </a:rPr>
              <a:t>Second niveau de plan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fr-FR" sz="2000">
                <a:latin typeface="Calibri"/>
              </a:rPr>
              <a:t>Troisième niveau de plan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fr-FR" sz="2000">
                <a:latin typeface="Calibri"/>
              </a:rPr>
              <a:t>Quatrième niveau de plan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fr-FR" sz="2000">
                <a:latin typeface="Calibri"/>
              </a:rPr>
              <a:t>Cinquième niveau de plan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fr-FR" sz="2000">
                <a:latin typeface="Calibri"/>
              </a:rPr>
              <a:t>Sixième niveau de plan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fr-FR" sz="2000">
                <a:latin typeface="Calibri"/>
              </a:rPr>
              <a:t>Septième niveau de plan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jpeg"/><Relationship Id="rId6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image" Target="../media/image9.png"/><Relationship Id="rId3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image" Target="../media/image11.jpeg"/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8" Type="http://schemas.openxmlformats.org/officeDocument/2006/relationships/image" Target="../media/image17.png"/><Relationship Id="rId9" Type="http://schemas.openxmlformats.org/officeDocument/2006/relationships/image" Target="../media/image18.png"/><Relationship Id="rId10" Type="http://schemas.openxmlformats.org/officeDocument/2006/relationships/image" Target="../media/image19.png"/><Relationship Id="rId11" Type="http://schemas.openxmlformats.org/officeDocument/2006/relationships/image" Target="../media/image20.png"/><Relationship Id="rId12" Type="http://schemas.openxmlformats.org/officeDocument/2006/relationships/image" Target="../media/image21.png"/><Relationship Id="rId13" Type="http://schemas.openxmlformats.org/officeDocument/2006/relationships/image" Target="../media/image22.png"/><Relationship Id="rId14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image" Target="../media/image24.png"/><Relationship Id="rId3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5.png"/><Relationship Id="rId2" Type="http://schemas.openxmlformats.org/officeDocument/2006/relationships/image" Target="../media/image26.png"/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7" Type="http://schemas.openxmlformats.org/officeDocument/2006/relationships/image" Target="../media/image31.png"/><Relationship Id="rId8" Type="http://schemas.openxmlformats.org/officeDocument/2006/relationships/image" Target="../media/image32.png"/><Relationship Id="rId9" Type="http://schemas.openxmlformats.org/officeDocument/2006/relationships/image" Target="../media/image33.png"/><Relationship Id="rId10" Type="http://schemas.openxmlformats.org/officeDocument/2006/relationships/image" Target="../media/image34.png"/><Relationship Id="rId1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5.png"/><Relationship Id="rId2" Type="http://schemas.openxmlformats.org/officeDocument/2006/relationships/image" Target="../media/image36.png"/><Relationship Id="rId3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37.png"/><Relationship Id="rId2" Type="http://schemas.openxmlformats.org/officeDocument/2006/relationships/image" Target="../media/image38.png"/><Relationship Id="rId3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388e8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ustomShape 1"/>
          <p:cNvSpPr/>
          <p:nvPr/>
        </p:nvSpPr>
        <p:spPr>
          <a:xfrm>
            <a:off x="4406760" y="1562040"/>
            <a:ext cx="5409000" cy="1736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sp>
        <p:nvSpPr>
          <p:cNvPr id="40" name="CustomShape 2"/>
          <p:cNvSpPr/>
          <p:nvPr/>
        </p:nvSpPr>
        <p:spPr>
          <a:xfrm>
            <a:off x="3784680" y="228600"/>
            <a:ext cx="5286240" cy="5018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fr-CA" sz="2700">
                <a:solidFill>
                  <a:srgbClr val="ffffff"/>
                </a:solidFill>
                <a:latin typeface="Arial - 36"/>
              </a:rPr>
              <a:t>Enquête sur les végétaux</a:t>
            </a:r>
            <a:endParaRPr/>
          </a:p>
        </p:txBody>
      </p:sp>
      <p:sp>
        <p:nvSpPr>
          <p:cNvPr id="41" name="CustomShape 3"/>
          <p:cNvSpPr/>
          <p:nvPr/>
        </p:nvSpPr>
        <p:spPr>
          <a:xfrm>
            <a:off x="203040" y="2298600"/>
            <a:ext cx="5795640" cy="12794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fr-CA" sz="1700">
                <a:solidFill>
                  <a:srgbClr val="ffffff"/>
                </a:solidFill>
                <a:latin typeface="Arial - 23"/>
              </a:rPr>
              <a:t>2e cycle du primaire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fr-CA" sz="1700">
                <a:solidFill>
                  <a:srgbClr val="ffffff"/>
                </a:solidFill>
                <a:latin typeface="Arial - 23"/>
              </a:rPr>
              <a:t>Au</a:t>
            </a:r>
            <a:r>
              <a:rPr lang="fr-CA" sz="900">
                <a:solidFill>
                  <a:srgbClr val="ffffff"/>
                </a:solidFill>
                <a:latin typeface="Arial - 11"/>
              </a:rPr>
              <a:t>teure : Martine Trudel</a:t>
            </a:r>
            <a:endParaRPr/>
          </a:p>
          <a:p>
            <a:pPr>
              <a:lnSpc>
                <a:spcPct val="100000"/>
              </a:lnSpc>
            </a:pPr>
            <a:r>
              <a:rPr lang="fr-CA" sz="900">
                <a:solidFill>
                  <a:srgbClr val="ffffff"/>
                </a:solidFill>
                <a:latin typeface="Arial - 11"/>
              </a:rPr>
              <a:t>Collaborateurs :  Danielle Beauséjour, Nancy Brouillette, Ghislain Samson (UQTR) </a:t>
            </a:r>
            <a:endParaRPr/>
          </a:p>
          <a:p>
            <a:pPr>
              <a:lnSpc>
                <a:spcPct val="100000"/>
              </a:lnSpc>
            </a:pPr>
            <a:r>
              <a:rPr lang="fr-CA" sz="900">
                <a:solidFill>
                  <a:srgbClr val="ffffff"/>
                </a:solidFill>
                <a:latin typeface="Arial - 11"/>
              </a:rPr>
              <a:t>Activité inspirée  d'une idée originale de Alexandre Gareau (UQTR)</a:t>
            </a:r>
            <a:endParaRPr/>
          </a:p>
          <a:p>
            <a:pPr>
              <a:lnSpc>
                <a:spcPct val="100000"/>
              </a:lnSpc>
            </a:pPr>
            <a:r>
              <a:rPr lang="fr-CA" sz="900">
                <a:solidFill>
                  <a:srgbClr val="ffffff"/>
                </a:solidFill>
                <a:latin typeface="Arial - 11"/>
              </a:rPr>
              <a:t>Juin 2014</a:t>
            </a:r>
            <a:endParaRPr/>
          </a:p>
        </p:txBody>
      </p:sp>
      <p:pic>
        <p:nvPicPr>
          <p:cNvPr id="42" name="Image 4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216000" y="3940560"/>
            <a:ext cx="1441080" cy="479520"/>
          </a:xfrm>
          <a:prstGeom prst="rect">
            <a:avLst/>
          </a:prstGeom>
          <a:ln>
            <a:noFill/>
          </a:ln>
        </p:spPr>
      </p:pic>
      <p:pic>
        <p:nvPicPr>
          <p:cNvPr id="43" name="Image 6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3987720" y="851040"/>
            <a:ext cx="1904760" cy="1904760"/>
          </a:xfrm>
          <a:prstGeom prst="rect">
            <a:avLst/>
          </a:prstGeom>
          <a:ln>
            <a:noFill/>
          </a:ln>
        </p:spPr>
      </p:pic>
      <p:pic>
        <p:nvPicPr>
          <p:cNvPr id="44" name="Image 7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6311880" y="888840"/>
            <a:ext cx="1904760" cy="1904760"/>
          </a:xfrm>
          <a:prstGeom prst="rect">
            <a:avLst/>
          </a:prstGeom>
          <a:ln>
            <a:noFill/>
          </a:ln>
        </p:spPr>
      </p:pic>
      <p:pic>
        <p:nvPicPr>
          <p:cNvPr id="45" name="Image 8" descr=""/>
          <p:cNvPicPr/>
          <p:nvPr/>
        </p:nvPicPr>
        <p:blipFill>
          <a:blip r:embed="rId4"/>
          <a:stretch>
            <a:fillRect/>
          </a:stretch>
        </p:blipFill>
        <p:spPr>
          <a:xfrm>
            <a:off x="5607000" y="3905280"/>
            <a:ext cx="4533840" cy="1213920"/>
          </a:xfrm>
          <a:prstGeom prst="rect">
            <a:avLst/>
          </a:prstGeom>
          <a:ln>
            <a:noFill/>
          </a:ln>
        </p:spPr>
      </p:pic>
      <p:sp>
        <p:nvSpPr>
          <p:cNvPr id="46" name="CustomShape 4"/>
          <p:cNvSpPr/>
          <p:nvPr/>
        </p:nvSpPr>
        <p:spPr>
          <a:xfrm>
            <a:off x="5905440" y="4152960"/>
            <a:ext cx="3922560" cy="33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fr-CA" sz="800">
                <a:solidFill>
                  <a:srgbClr val="000000"/>
                </a:solidFill>
                <a:latin typeface="Arial - 10"/>
              </a:rPr>
              <a:t>Pour accéder à la description de l'activité, cliquez sur le trombone du menu latéral</a:t>
            </a:r>
            <a:endParaRPr/>
          </a:p>
        </p:txBody>
      </p:sp>
      <p:sp>
        <p:nvSpPr>
          <p:cNvPr id="47" name="CustomShape 5"/>
          <p:cNvSpPr/>
          <p:nvPr/>
        </p:nvSpPr>
        <p:spPr>
          <a:xfrm>
            <a:off x="5867280" y="4572000"/>
            <a:ext cx="4001760" cy="227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i="1" lang="fr-CA" sz="900">
                <a:solidFill>
                  <a:srgbClr val="00005e"/>
                </a:solidFill>
                <a:latin typeface="Arial - 10"/>
              </a:rPr>
              <a:t>Fiche signalétique TNI-Les végétaux (juin 2014)</a:t>
            </a:r>
            <a:endParaRPr/>
          </a:p>
        </p:txBody>
      </p:sp>
      <p:pic>
        <p:nvPicPr>
          <p:cNvPr id="48" name="Image 12" descr=""/>
          <p:cNvPicPr/>
          <p:nvPr/>
        </p:nvPicPr>
        <p:blipFill>
          <a:blip r:embed="rId5"/>
          <a:stretch>
            <a:fillRect/>
          </a:stretch>
        </p:blipFill>
        <p:spPr>
          <a:xfrm>
            <a:off x="355680" y="495360"/>
            <a:ext cx="1811880" cy="9550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c0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CustomShape 1"/>
          <p:cNvSpPr/>
          <p:nvPr/>
        </p:nvSpPr>
        <p:spPr>
          <a:xfrm>
            <a:off x="2820600" y="2840400"/>
            <a:ext cx="3186360" cy="117144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009300"/>
              </a:gs>
            </a:gsLst>
            <a:lin ang="0"/>
          </a:gradFill>
          <a:ln w="12600">
            <a:solidFill>
              <a:srgbClr val="009300"/>
            </a:solidFill>
            <a:round/>
          </a:ln>
        </p:spPr>
      </p:sp>
      <p:sp>
        <p:nvSpPr>
          <p:cNvPr id="143" name="CustomShape 2"/>
          <p:cNvSpPr/>
          <p:nvPr/>
        </p:nvSpPr>
        <p:spPr>
          <a:xfrm>
            <a:off x="3200400" y="3263760"/>
            <a:ext cx="2532240" cy="272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fr-CA" sz="1200">
                <a:solidFill>
                  <a:srgbClr val="000000"/>
                </a:solidFill>
                <a:latin typeface="Arial - 16"/>
              </a:rPr>
              <a:t>Écrire le nom de l'arbre</a:t>
            </a:r>
            <a:endParaRPr/>
          </a:p>
        </p:txBody>
      </p:sp>
      <p:sp>
        <p:nvSpPr>
          <p:cNvPr id="144" name="CustomShape 3"/>
          <p:cNvSpPr/>
          <p:nvPr/>
        </p:nvSpPr>
        <p:spPr>
          <a:xfrm>
            <a:off x="660240" y="2324160"/>
            <a:ext cx="1569240" cy="2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fr-CA" sz="1000">
                <a:solidFill>
                  <a:srgbClr val="009300"/>
                </a:solidFill>
                <a:latin typeface="Arial - 13"/>
              </a:rPr>
              <a:t>Photo de la cime</a:t>
            </a:r>
            <a:endParaRPr/>
          </a:p>
        </p:txBody>
      </p:sp>
      <p:graphicFrame>
        <p:nvGraphicFramePr>
          <p:cNvPr id="145" name="Table 4"/>
          <p:cNvGraphicFramePr/>
          <p:nvPr/>
        </p:nvGraphicFramePr>
        <p:xfrm>
          <a:off x="2641680" y="368280"/>
          <a:ext cx="1837800" cy="1837800"/>
        </p:xfrm>
        <a:graphic>
          <a:graphicData uri="http://schemas.openxmlformats.org/drawingml/2006/table">
            <a:tbl>
              <a:tblPr/>
              <a:tblGrid>
                <a:gridCol w="1837800"/>
              </a:tblGrid>
              <a:tr h="1837800">
                <a:tc>
                  <a:tcPr/>
                </a:tc>
              </a:tr>
            </a:tbl>
          </a:graphicData>
        </a:graphic>
      </p:graphicFrame>
      <p:sp>
        <p:nvSpPr>
          <p:cNvPr id="146" name="CustomShape 5"/>
          <p:cNvSpPr/>
          <p:nvPr/>
        </p:nvSpPr>
        <p:spPr>
          <a:xfrm>
            <a:off x="165240" y="4749840"/>
            <a:ext cx="6211080" cy="318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fr-CA" sz="1500">
                <a:solidFill>
                  <a:srgbClr val="000000"/>
                </a:solidFill>
                <a:latin typeface="Arial - 20"/>
              </a:rPr>
              <a:t>Auteur de cette page de l'herbier :</a:t>
            </a:r>
            <a:endParaRPr/>
          </a:p>
        </p:txBody>
      </p:sp>
      <p:sp>
        <p:nvSpPr>
          <p:cNvPr id="147" name="CustomShape 6"/>
          <p:cNvSpPr/>
          <p:nvPr/>
        </p:nvSpPr>
        <p:spPr>
          <a:xfrm>
            <a:off x="2755800" y="2336760"/>
            <a:ext cx="1707840" cy="2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fr-CA" sz="1000">
                <a:solidFill>
                  <a:srgbClr val="009300"/>
                </a:solidFill>
                <a:latin typeface="Arial - 13"/>
              </a:rPr>
              <a:t>Photo de la feuille</a:t>
            </a:r>
            <a:endParaRPr/>
          </a:p>
        </p:txBody>
      </p:sp>
      <p:sp>
        <p:nvSpPr>
          <p:cNvPr id="148" name="CustomShape 7"/>
          <p:cNvSpPr/>
          <p:nvPr/>
        </p:nvSpPr>
        <p:spPr>
          <a:xfrm>
            <a:off x="4965840" y="2362320"/>
            <a:ext cx="1469880" cy="2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fr-CA" sz="1000">
                <a:solidFill>
                  <a:srgbClr val="009300"/>
                </a:solidFill>
                <a:latin typeface="Arial - 13"/>
              </a:rPr>
              <a:t>Photo du tronc</a:t>
            </a:r>
            <a:endParaRPr/>
          </a:p>
        </p:txBody>
      </p:sp>
      <p:graphicFrame>
        <p:nvGraphicFramePr>
          <p:cNvPr id="149" name="Table 8"/>
          <p:cNvGraphicFramePr/>
          <p:nvPr/>
        </p:nvGraphicFramePr>
        <p:xfrm>
          <a:off x="4749840" y="368280"/>
          <a:ext cx="1837800" cy="1837800"/>
        </p:xfrm>
        <a:graphic>
          <a:graphicData uri="http://schemas.openxmlformats.org/drawingml/2006/table">
            <a:tbl>
              <a:tblPr/>
              <a:tblGrid>
                <a:gridCol w="1837800"/>
              </a:tblGrid>
              <a:tr h="1837800">
                <a:tc>
                  <a:tcPr/>
                </a:tc>
              </a:tr>
            </a:tbl>
          </a:graphicData>
        </a:graphic>
      </p:graphicFrame>
      <p:graphicFrame>
        <p:nvGraphicFramePr>
          <p:cNvPr id="150" name="Table 9"/>
          <p:cNvGraphicFramePr/>
          <p:nvPr/>
        </p:nvGraphicFramePr>
        <p:xfrm>
          <a:off x="558720" y="380880"/>
          <a:ext cx="1837800" cy="1837800"/>
        </p:xfrm>
        <a:graphic>
          <a:graphicData uri="http://schemas.openxmlformats.org/drawingml/2006/table">
            <a:tbl>
              <a:tblPr/>
              <a:tblGrid>
                <a:gridCol w="1837800"/>
              </a:tblGrid>
              <a:tr h="1837800">
                <a:tc>
                  <a:tcPr/>
                </a:tc>
              </a:tr>
            </a:tbl>
          </a:graphicData>
        </a:graphic>
      </p:graphicFrame>
      <p:graphicFrame>
        <p:nvGraphicFramePr>
          <p:cNvPr id="151" name="Table 10"/>
          <p:cNvGraphicFramePr/>
          <p:nvPr/>
        </p:nvGraphicFramePr>
        <p:xfrm>
          <a:off x="6908760" y="380880"/>
          <a:ext cx="1837800" cy="1837800"/>
        </p:xfrm>
        <a:graphic>
          <a:graphicData uri="http://schemas.openxmlformats.org/drawingml/2006/table">
            <a:tbl>
              <a:tblPr/>
              <a:tblGrid>
                <a:gridCol w="1837800"/>
              </a:tblGrid>
              <a:tr h="1837800">
                <a:tc>
                  <a:tcPr/>
                </a:tc>
              </a:tr>
            </a:tbl>
          </a:graphicData>
        </a:graphic>
      </p:graphicFrame>
      <p:sp>
        <p:nvSpPr>
          <p:cNvPr id="152" name="CustomShape 11"/>
          <p:cNvSpPr/>
          <p:nvPr/>
        </p:nvSpPr>
        <p:spPr>
          <a:xfrm>
            <a:off x="7149960" y="2336760"/>
            <a:ext cx="1469880" cy="54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fr-CA" sz="1000">
                <a:solidFill>
                  <a:srgbClr val="009300"/>
                </a:solidFill>
                <a:latin typeface="Arial - 13"/>
              </a:rPr>
              <a:t>Photo de l'arbre dans son environnement</a:t>
            </a:r>
            <a:endParaRPr/>
          </a:p>
        </p:txBody>
      </p:sp>
      <p:sp>
        <p:nvSpPr>
          <p:cNvPr id="153" name="Line 12"/>
          <p:cNvSpPr/>
          <p:nvPr/>
        </p:nvSpPr>
        <p:spPr>
          <a:xfrm>
            <a:off x="4140720" y="4991040"/>
            <a:ext cx="4488480" cy="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</p:sp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c0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CustomShape 1"/>
          <p:cNvSpPr/>
          <p:nvPr/>
        </p:nvSpPr>
        <p:spPr>
          <a:xfrm>
            <a:off x="2820600" y="2840400"/>
            <a:ext cx="3186360" cy="117144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009300"/>
              </a:gs>
            </a:gsLst>
            <a:lin ang="0"/>
          </a:gradFill>
          <a:ln w="12600">
            <a:solidFill>
              <a:srgbClr val="009300"/>
            </a:solidFill>
            <a:round/>
          </a:ln>
        </p:spPr>
      </p:sp>
      <p:sp>
        <p:nvSpPr>
          <p:cNvPr id="155" name="CustomShape 2"/>
          <p:cNvSpPr/>
          <p:nvPr/>
        </p:nvSpPr>
        <p:spPr>
          <a:xfrm>
            <a:off x="3200400" y="3263760"/>
            <a:ext cx="2532240" cy="272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fr-CA" sz="1200">
                <a:solidFill>
                  <a:srgbClr val="000000"/>
                </a:solidFill>
                <a:latin typeface="Arial - 16"/>
              </a:rPr>
              <a:t>Écrire le nom de l'arbre</a:t>
            </a:r>
            <a:endParaRPr/>
          </a:p>
        </p:txBody>
      </p:sp>
      <p:sp>
        <p:nvSpPr>
          <p:cNvPr id="156" name="CustomShape 3"/>
          <p:cNvSpPr/>
          <p:nvPr/>
        </p:nvSpPr>
        <p:spPr>
          <a:xfrm>
            <a:off x="660240" y="2324160"/>
            <a:ext cx="1569240" cy="2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fr-CA" sz="1000">
                <a:solidFill>
                  <a:srgbClr val="009300"/>
                </a:solidFill>
                <a:latin typeface="Arial - 13"/>
              </a:rPr>
              <a:t>Photo de la cime</a:t>
            </a:r>
            <a:endParaRPr/>
          </a:p>
        </p:txBody>
      </p:sp>
      <p:graphicFrame>
        <p:nvGraphicFramePr>
          <p:cNvPr id="157" name="Table 4"/>
          <p:cNvGraphicFramePr/>
          <p:nvPr/>
        </p:nvGraphicFramePr>
        <p:xfrm>
          <a:off x="2641680" y="368280"/>
          <a:ext cx="1837800" cy="1837800"/>
        </p:xfrm>
        <a:graphic>
          <a:graphicData uri="http://schemas.openxmlformats.org/drawingml/2006/table">
            <a:tbl>
              <a:tblPr/>
              <a:tblGrid>
                <a:gridCol w="1837800"/>
              </a:tblGrid>
              <a:tr h="1837800">
                <a:tc>
                  <a:tcPr/>
                </a:tc>
              </a:tr>
            </a:tbl>
          </a:graphicData>
        </a:graphic>
      </p:graphicFrame>
      <p:sp>
        <p:nvSpPr>
          <p:cNvPr id="158" name="CustomShape 5"/>
          <p:cNvSpPr/>
          <p:nvPr/>
        </p:nvSpPr>
        <p:spPr>
          <a:xfrm>
            <a:off x="165240" y="4749840"/>
            <a:ext cx="6211080" cy="318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fr-CA" sz="1500">
                <a:solidFill>
                  <a:srgbClr val="000000"/>
                </a:solidFill>
                <a:latin typeface="Arial - 20"/>
              </a:rPr>
              <a:t>Auteur de cette page de l'herbier :</a:t>
            </a:r>
            <a:endParaRPr/>
          </a:p>
        </p:txBody>
      </p:sp>
      <p:sp>
        <p:nvSpPr>
          <p:cNvPr id="159" name="CustomShape 6"/>
          <p:cNvSpPr/>
          <p:nvPr/>
        </p:nvSpPr>
        <p:spPr>
          <a:xfrm>
            <a:off x="2755800" y="2336760"/>
            <a:ext cx="1707840" cy="2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fr-CA" sz="1000">
                <a:solidFill>
                  <a:srgbClr val="009300"/>
                </a:solidFill>
                <a:latin typeface="Arial - 13"/>
              </a:rPr>
              <a:t>Photo de la feuille</a:t>
            </a:r>
            <a:endParaRPr/>
          </a:p>
        </p:txBody>
      </p:sp>
      <p:sp>
        <p:nvSpPr>
          <p:cNvPr id="160" name="CustomShape 7"/>
          <p:cNvSpPr/>
          <p:nvPr/>
        </p:nvSpPr>
        <p:spPr>
          <a:xfrm>
            <a:off x="4965840" y="2362320"/>
            <a:ext cx="1469880" cy="2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fr-CA" sz="1000">
                <a:solidFill>
                  <a:srgbClr val="009300"/>
                </a:solidFill>
                <a:latin typeface="Arial - 13"/>
              </a:rPr>
              <a:t>Photo du tronc</a:t>
            </a:r>
            <a:endParaRPr/>
          </a:p>
        </p:txBody>
      </p:sp>
      <p:graphicFrame>
        <p:nvGraphicFramePr>
          <p:cNvPr id="161" name="Table 8"/>
          <p:cNvGraphicFramePr/>
          <p:nvPr/>
        </p:nvGraphicFramePr>
        <p:xfrm>
          <a:off x="4749840" y="368280"/>
          <a:ext cx="1837800" cy="1837800"/>
        </p:xfrm>
        <a:graphic>
          <a:graphicData uri="http://schemas.openxmlformats.org/drawingml/2006/table">
            <a:tbl>
              <a:tblPr/>
              <a:tblGrid>
                <a:gridCol w="1837800"/>
              </a:tblGrid>
              <a:tr h="1837800">
                <a:tc>
                  <a:tcPr/>
                </a:tc>
              </a:tr>
            </a:tbl>
          </a:graphicData>
        </a:graphic>
      </p:graphicFrame>
      <p:graphicFrame>
        <p:nvGraphicFramePr>
          <p:cNvPr id="162" name="Table 9"/>
          <p:cNvGraphicFramePr/>
          <p:nvPr/>
        </p:nvGraphicFramePr>
        <p:xfrm>
          <a:off x="558720" y="380880"/>
          <a:ext cx="1837800" cy="1837800"/>
        </p:xfrm>
        <a:graphic>
          <a:graphicData uri="http://schemas.openxmlformats.org/drawingml/2006/table">
            <a:tbl>
              <a:tblPr/>
              <a:tblGrid>
                <a:gridCol w="1837800"/>
              </a:tblGrid>
              <a:tr h="1837800">
                <a:tc>
                  <a:tcPr/>
                </a:tc>
              </a:tr>
            </a:tbl>
          </a:graphicData>
        </a:graphic>
      </p:graphicFrame>
      <p:graphicFrame>
        <p:nvGraphicFramePr>
          <p:cNvPr id="163" name="Table 10"/>
          <p:cNvGraphicFramePr/>
          <p:nvPr/>
        </p:nvGraphicFramePr>
        <p:xfrm>
          <a:off x="6908760" y="380880"/>
          <a:ext cx="1837800" cy="1837800"/>
        </p:xfrm>
        <a:graphic>
          <a:graphicData uri="http://schemas.openxmlformats.org/drawingml/2006/table">
            <a:tbl>
              <a:tblPr/>
              <a:tblGrid>
                <a:gridCol w="1837800"/>
              </a:tblGrid>
              <a:tr h="1837800">
                <a:tc>
                  <a:tcPr/>
                </a:tc>
              </a:tr>
            </a:tbl>
          </a:graphicData>
        </a:graphic>
      </p:graphicFrame>
      <p:sp>
        <p:nvSpPr>
          <p:cNvPr id="164" name="CustomShape 11"/>
          <p:cNvSpPr/>
          <p:nvPr/>
        </p:nvSpPr>
        <p:spPr>
          <a:xfrm>
            <a:off x="7149960" y="2336760"/>
            <a:ext cx="1469880" cy="54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fr-CA" sz="1000">
                <a:solidFill>
                  <a:srgbClr val="009300"/>
                </a:solidFill>
                <a:latin typeface="Arial - 13"/>
              </a:rPr>
              <a:t>Photo de l'arbre dans son environnement</a:t>
            </a:r>
            <a:endParaRPr/>
          </a:p>
        </p:txBody>
      </p:sp>
      <p:sp>
        <p:nvSpPr>
          <p:cNvPr id="165" name="Line 12"/>
          <p:cNvSpPr/>
          <p:nvPr/>
        </p:nvSpPr>
        <p:spPr>
          <a:xfrm>
            <a:off x="4140720" y="4991040"/>
            <a:ext cx="4488480" cy="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</p:sp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c0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CustomShape 1"/>
          <p:cNvSpPr/>
          <p:nvPr/>
        </p:nvSpPr>
        <p:spPr>
          <a:xfrm>
            <a:off x="2820600" y="2840400"/>
            <a:ext cx="3186360" cy="117144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009300"/>
              </a:gs>
            </a:gsLst>
            <a:lin ang="0"/>
          </a:gradFill>
          <a:ln w="12600">
            <a:solidFill>
              <a:srgbClr val="009300"/>
            </a:solidFill>
            <a:round/>
          </a:ln>
        </p:spPr>
      </p:sp>
      <p:sp>
        <p:nvSpPr>
          <p:cNvPr id="167" name="CustomShape 2"/>
          <p:cNvSpPr/>
          <p:nvPr/>
        </p:nvSpPr>
        <p:spPr>
          <a:xfrm>
            <a:off x="3200400" y="3263760"/>
            <a:ext cx="2532240" cy="272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fr-CA" sz="1200">
                <a:solidFill>
                  <a:srgbClr val="000000"/>
                </a:solidFill>
                <a:latin typeface="Arial - 16"/>
              </a:rPr>
              <a:t>Écrire le nom de l'arbre</a:t>
            </a:r>
            <a:endParaRPr/>
          </a:p>
        </p:txBody>
      </p:sp>
      <p:sp>
        <p:nvSpPr>
          <p:cNvPr id="168" name="CustomShape 3"/>
          <p:cNvSpPr/>
          <p:nvPr/>
        </p:nvSpPr>
        <p:spPr>
          <a:xfrm>
            <a:off x="660240" y="2324160"/>
            <a:ext cx="1569240" cy="2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fr-CA" sz="1000">
                <a:solidFill>
                  <a:srgbClr val="009300"/>
                </a:solidFill>
                <a:latin typeface="Arial - 13"/>
              </a:rPr>
              <a:t>Photo de la cime</a:t>
            </a:r>
            <a:endParaRPr/>
          </a:p>
        </p:txBody>
      </p:sp>
      <p:graphicFrame>
        <p:nvGraphicFramePr>
          <p:cNvPr id="169" name="Table 4"/>
          <p:cNvGraphicFramePr/>
          <p:nvPr/>
        </p:nvGraphicFramePr>
        <p:xfrm>
          <a:off x="2641680" y="368280"/>
          <a:ext cx="1837800" cy="1837800"/>
        </p:xfrm>
        <a:graphic>
          <a:graphicData uri="http://schemas.openxmlformats.org/drawingml/2006/table">
            <a:tbl>
              <a:tblPr/>
              <a:tblGrid>
                <a:gridCol w="1837800"/>
              </a:tblGrid>
              <a:tr h="1837800">
                <a:tc>
                  <a:tcPr/>
                </a:tc>
              </a:tr>
            </a:tbl>
          </a:graphicData>
        </a:graphic>
      </p:graphicFrame>
      <p:sp>
        <p:nvSpPr>
          <p:cNvPr id="170" name="CustomShape 5"/>
          <p:cNvSpPr/>
          <p:nvPr/>
        </p:nvSpPr>
        <p:spPr>
          <a:xfrm>
            <a:off x="165240" y="4749840"/>
            <a:ext cx="6211080" cy="318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fr-CA" sz="1500">
                <a:solidFill>
                  <a:srgbClr val="000000"/>
                </a:solidFill>
                <a:latin typeface="Arial - 20"/>
              </a:rPr>
              <a:t>Auteur de cette page de l'herbier :</a:t>
            </a:r>
            <a:endParaRPr/>
          </a:p>
        </p:txBody>
      </p:sp>
      <p:sp>
        <p:nvSpPr>
          <p:cNvPr id="171" name="CustomShape 6"/>
          <p:cNvSpPr/>
          <p:nvPr/>
        </p:nvSpPr>
        <p:spPr>
          <a:xfrm>
            <a:off x="2755800" y="2336760"/>
            <a:ext cx="1707840" cy="2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fr-CA" sz="1000">
                <a:solidFill>
                  <a:srgbClr val="009300"/>
                </a:solidFill>
                <a:latin typeface="Arial - 13"/>
              </a:rPr>
              <a:t>Photo de la feuille</a:t>
            </a:r>
            <a:endParaRPr/>
          </a:p>
        </p:txBody>
      </p:sp>
      <p:sp>
        <p:nvSpPr>
          <p:cNvPr id="172" name="CustomShape 7"/>
          <p:cNvSpPr/>
          <p:nvPr/>
        </p:nvSpPr>
        <p:spPr>
          <a:xfrm>
            <a:off x="4965840" y="2362320"/>
            <a:ext cx="1469880" cy="2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fr-CA" sz="1000">
                <a:solidFill>
                  <a:srgbClr val="009300"/>
                </a:solidFill>
                <a:latin typeface="Arial - 13"/>
              </a:rPr>
              <a:t>Photo du tronc</a:t>
            </a:r>
            <a:endParaRPr/>
          </a:p>
        </p:txBody>
      </p:sp>
      <p:graphicFrame>
        <p:nvGraphicFramePr>
          <p:cNvPr id="173" name="Table 8"/>
          <p:cNvGraphicFramePr/>
          <p:nvPr/>
        </p:nvGraphicFramePr>
        <p:xfrm>
          <a:off x="4749840" y="368280"/>
          <a:ext cx="1837800" cy="1837800"/>
        </p:xfrm>
        <a:graphic>
          <a:graphicData uri="http://schemas.openxmlformats.org/drawingml/2006/table">
            <a:tbl>
              <a:tblPr/>
              <a:tblGrid>
                <a:gridCol w="1837800"/>
              </a:tblGrid>
              <a:tr h="1837800">
                <a:tc>
                  <a:tcPr/>
                </a:tc>
              </a:tr>
            </a:tbl>
          </a:graphicData>
        </a:graphic>
      </p:graphicFrame>
      <p:graphicFrame>
        <p:nvGraphicFramePr>
          <p:cNvPr id="174" name="Table 9"/>
          <p:cNvGraphicFramePr/>
          <p:nvPr/>
        </p:nvGraphicFramePr>
        <p:xfrm>
          <a:off x="558720" y="380880"/>
          <a:ext cx="1837800" cy="1837800"/>
        </p:xfrm>
        <a:graphic>
          <a:graphicData uri="http://schemas.openxmlformats.org/drawingml/2006/table">
            <a:tbl>
              <a:tblPr/>
              <a:tblGrid>
                <a:gridCol w="1837800"/>
              </a:tblGrid>
              <a:tr h="1837800">
                <a:tc>
                  <a:tcPr/>
                </a:tc>
              </a:tr>
            </a:tbl>
          </a:graphicData>
        </a:graphic>
      </p:graphicFrame>
      <p:graphicFrame>
        <p:nvGraphicFramePr>
          <p:cNvPr id="175" name="Table 10"/>
          <p:cNvGraphicFramePr/>
          <p:nvPr/>
        </p:nvGraphicFramePr>
        <p:xfrm>
          <a:off x="6908760" y="380880"/>
          <a:ext cx="1837800" cy="1837800"/>
        </p:xfrm>
        <a:graphic>
          <a:graphicData uri="http://schemas.openxmlformats.org/drawingml/2006/table">
            <a:tbl>
              <a:tblPr/>
              <a:tblGrid>
                <a:gridCol w="1837800"/>
              </a:tblGrid>
              <a:tr h="1837800">
                <a:tc>
                  <a:tcPr/>
                </a:tc>
              </a:tr>
            </a:tbl>
          </a:graphicData>
        </a:graphic>
      </p:graphicFrame>
      <p:sp>
        <p:nvSpPr>
          <p:cNvPr id="176" name="CustomShape 11"/>
          <p:cNvSpPr/>
          <p:nvPr/>
        </p:nvSpPr>
        <p:spPr>
          <a:xfrm>
            <a:off x="7149960" y="2336760"/>
            <a:ext cx="1469880" cy="54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fr-CA" sz="1000">
                <a:solidFill>
                  <a:srgbClr val="009300"/>
                </a:solidFill>
                <a:latin typeface="Arial - 13"/>
              </a:rPr>
              <a:t>Photo de l'arbre dans son environnement</a:t>
            </a:r>
            <a:endParaRPr/>
          </a:p>
        </p:txBody>
      </p:sp>
      <p:sp>
        <p:nvSpPr>
          <p:cNvPr id="177" name="Line 12"/>
          <p:cNvSpPr/>
          <p:nvPr/>
        </p:nvSpPr>
        <p:spPr>
          <a:xfrm>
            <a:off x="4140720" y="4991040"/>
            <a:ext cx="4488480" cy="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</p:sp>
    </p:spTree>
  </p:cSld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c0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CustomShape 1"/>
          <p:cNvSpPr/>
          <p:nvPr/>
        </p:nvSpPr>
        <p:spPr>
          <a:xfrm>
            <a:off x="2820600" y="2840400"/>
            <a:ext cx="3186360" cy="117144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009300"/>
              </a:gs>
            </a:gsLst>
            <a:lin ang="0"/>
          </a:gradFill>
          <a:ln w="12600">
            <a:solidFill>
              <a:srgbClr val="009300"/>
            </a:solidFill>
            <a:round/>
          </a:ln>
        </p:spPr>
      </p:sp>
      <p:sp>
        <p:nvSpPr>
          <p:cNvPr id="179" name="CustomShape 2"/>
          <p:cNvSpPr/>
          <p:nvPr/>
        </p:nvSpPr>
        <p:spPr>
          <a:xfrm>
            <a:off x="3200400" y="3263760"/>
            <a:ext cx="2532240" cy="272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fr-CA" sz="1200">
                <a:solidFill>
                  <a:srgbClr val="000000"/>
                </a:solidFill>
                <a:latin typeface="Arial - 16"/>
              </a:rPr>
              <a:t>Écrire le nom de l'arbre</a:t>
            </a:r>
            <a:endParaRPr/>
          </a:p>
        </p:txBody>
      </p:sp>
      <p:sp>
        <p:nvSpPr>
          <p:cNvPr id="180" name="CustomShape 3"/>
          <p:cNvSpPr/>
          <p:nvPr/>
        </p:nvSpPr>
        <p:spPr>
          <a:xfrm>
            <a:off x="660240" y="2324160"/>
            <a:ext cx="1569240" cy="2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fr-CA" sz="1000">
                <a:solidFill>
                  <a:srgbClr val="009300"/>
                </a:solidFill>
                <a:latin typeface="Arial - 13"/>
              </a:rPr>
              <a:t>Photo de la cime</a:t>
            </a:r>
            <a:endParaRPr/>
          </a:p>
        </p:txBody>
      </p:sp>
      <p:graphicFrame>
        <p:nvGraphicFramePr>
          <p:cNvPr id="181" name="Table 4"/>
          <p:cNvGraphicFramePr/>
          <p:nvPr/>
        </p:nvGraphicFramePr>
        <p:xfrm>
          <a:off x="2641680" y="368280"/>
          <a:ext cx="1837800" cy="1837800"/>
        </p:xfrm>
        <a:graphic>
          <a:graphicData uri="http://schemas.openxmlformats.org/drawingml/2006/table">
            <a:tbl>
              <a:tblPr/>
              <a:tblGrid>
                <a:gridCol w="1837800"/>
              </a:tblGrid>
              <a:tr h="1837800">
                <a:tc>
                  <a:tcPr/>
                </a:tc>
              </a:tr>
            </a:tbl>
          </a:graphicData>
        </a:graphic>
      </p:graphicFrame>
      <p:sp>
        <p:nvSpPr>
          <p:cNvPr id="182" name="CustomShape 5"/>
          <p:cNvSpPr/>
          <p:nvPr/>
        </p:nvSpPr>
        <p:spPr>
          <a:xfrm>
            <a:off x="165240" y="4749840"/>
            <a:ext cx="6211080" cy="318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fr-CA" sz="1500">
                <a:solidFill>
                  <a:srgbClr val="000000"/>
                </a:solidFill>
                <a:latin typeface="Arial - 20"/>
              </a:rPr>
              <a:t>Auteur de cette page de l'herbier :</a:t>
            </a:r>
            <a:endParaRPr/>
          </a:p>
        </p:txBody>
      </p:sp>
      <p:sp>
        <p:nvSpPr>
          <p:cNvPr id="183" name="CustomShape 6"/>
          <p:cNvSpPr/>
          <p:nvPr/>
        </p:nvSpPr>
        <p:spPr>
          <a:xfrm>
            <a:off x="2755800" y="2336760"/>
            <a:ext cx="1707840" cy="2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fr-CA" sz="1000">
                <a:solidFill>
                  <a:srgbClr val="009300"/>
                </a:solidFill>
                <a:latin typeface="Arial - 13"/>
              </a:rPr>
              <a:t>Photo de la feuille</a:t>
            </a:r>
            <a:endParaRPr/>
          </a:p>
        </p:txBody>
      </p:sp>
      <p:sp>
        <p:nvSpPr>
          <p:cNvPr id="184" name="CustomShape 7"/>
          <p:cNvSpPr/>
          <p:nvPr/>
        </p:nvSpPr>
        <p:spPr>
          <a:xfrm>
            <a:off x="4965840" y="2362320"/>
            <a:ext cx="1469880" cy="2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fr-CA" sz="1000">
                <a:solidFill>
                  <a:srgbClr val="009300"/>
                </a:solidFill>
                <a:latin typeface="Arial - 13"/>
              </a:rPr>
              <a:t>Photo du tronc</a:t>
            </a:r>
            <a:endParaRPr/>
          </a:p>
        </p:txBody>
      </p:sp>
      <p:graphicFrame>
        <p:nvGraphicFramePr>
          <p:cNvPr id="185" name="Table 8"/>
          <p:cNvGraphicFramePr/>
          <p:nvPr/>
        </p:nvGraphicFramePr>
        <p:xfrm>
          <a:off x="4749840" y="368280"/>
          <a:ext cx="1837800" cy="1837800"/>
        </p:xfrm>
        <a:graphic>
          <a:graphicData uri="http://schemas.openxmlformats.org/drawingml/2006/table">
            <a:tbl>
              <a:tblPr/>
              <a:tblGrid>
                <a:gridCol w="1837800"/>
              </a:tblGrid>
              <a:tr h="1837800">
                <a:tc>
                  <a:tcPr/>
                </a:tc>
              </a:tr>
            </a:tbl>
          </a:graphicData>
        </a:graphic>
      </p:graphicFrame>
      <p:graphicFrame>
        <p:nvGraphicFramePr>
          <p:cNvPr id="186" name="Table 9"/>
          <p:cNvGraphicFramePr/>
          <p:nvPr/>
        </p:nvGraphicFramePr>
        <p:xfrm>
          <a:off x="558720" y="380880"/>
          <a:ext cx="1837800" cy="1837800"/>
        </p:xfrm>
        <a:graphic>
          <a:graphicData uri="http://schemas.openxmlformats.org/drawingml/2006/table">
            <a:tbl>
              <a:tblPr/>
              <a:tblGrid>
                <a:gridCol w="1837800"/>
              </a:tblGrid>
              <a:tr h="1837800">
                <a:tc>
                  <a:tcPr/>
                </a:tc>
              </a:tr>
            </a:tbl>
          </a:graphicData>
        </a:graphic>
      </p:graphicFrame>
      <p:graphicFrame>
        <p:nvGraphicFramePr>
          <p:cNvPr id="187" name="Table 10"/>
          <p:cNvGraphicFramePr/>
          <p:nvPr/>
        </p:nvGraphicFramePr>
        <p:xfrm>
          <a:off x="6908760" y="380880"/>
          <a:ext cx="1837800" cy="1837800"/>
        </p:xfrm>
        <a:graphic>
          <a:graphicData uri="http://schemas.openxmlformats.org/drawingml/2006/table">
            <a:tbl>
              <a:tblPr/>
              <a:tblGrid>
                <a:gridCol w="1837800"/>
              </a:tblGrid>
              <a:tr h="1837800">
                <a:tc>
                  <a:tcPr/>
                </a:tc>
              </a:tr>
            </a:tbl>
          </a:graphicData>
        </a:graphic>
      </p:graphicFrame>
      <p:sp>
        <p:nvSpPr>
          <p:cNvPr id="188" name="CustomShape 11"/>
          <p:cNvSpPr/>
          <p:nvPr/>
        </p:nvSpPr>
        <p:spPr>
          <a:xfrm>
            <a:off x="7149960" y="2336760"/>
            <a:ext cx="1469880" cy="54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fr-CA" sz="1000">
                <a:solidFill>
                  <a:srgbClr val="009300"/>
                </a:solidFill>
                <a:latin typeface="Arial - 13"/>
              </a:rPr>
              <a:t>Photo de l'arbre dans son environnement</a:t>
            </a:r>
            <a:endParaRPr/>
          </a:p>
        </p:txBody>
      </p:sp>
      <p:sp>
        <p:nvSpPr>
          <p:cNvPr id="189" name="Line 12"/>
          <p:cNvSpPr/>
          <p:nvPr/>
        </p:nvSpPr>
        <p:spPr>
          <a:xfrm>
            <a:off x="4140720" y="4991040"/>
            <a:ext cx="4488480" cy="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</p:sp>
    </p:spTree>
  </p:cSld>
  <p:timing>
    <p:tnLst>
      <p:par>
        <p:cTn id="25" dur="indefinite" restart="never" nodeType="tmRoot">
          <p:childTnLst>
            <p:seq>
              <p:cTn id="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388e8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ustomShape 1"/>
          <p:cNvSpPr/>
          <p:nvPr/>
        </p:nvSpPr>
        <p:spPr>
          <a:xfrm>
            <a:off x="2629080" y="2387520"/>
            <a:ext cx="2248920" cy="288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fr-CA" sz="1300">
                <a:solidFill>
                  <a:srgbClr val="ffff00"/>
                </a:solidFill>
                <a:latin typeface="Arial - 18"/>
              </a:rPr>
              <a:t>Exemple</a:t>
            </a:r>
            <a:endParaRPr/>
          </a:p>
        </p:txBody>
      </p:sp>
      <p:sp>
        <p:nvSpPr>
          <p:cNvPr id="50" name="CustomShape 2"/>
          <p:cNvSpPr/>
          <p:nvPr/>
        </p:nvSpPr>
        <p:spPr>
          <a:xfrm>
            <a:off x="2527200" y="165240"/>
            <a:ext cx="4767840" cy="1002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fr-CA" sz="1500">
                <a:solidFill>
                  <a:srgbClr val="ffffff"/>
                </a:solidFill>
                <a:latin typeface="Arial - 20"/>
              </a:rPr>
              <a:t>Quels arbres du Québec es-tu en mesure d'identifier?</a:t>
            </a:r>
            <a:endParaRPr/>
          </a:p>
          <a:p>
            <a:pPr algn="ctr">
              <a:lnSpc>
                <a:spcPct val="100000"/>
              </a:lnSpc>
            </a:pPr>
            <a:r>
              <a:rPr lang="fr-CA" sz="1500">
                <a:solidFill>
                  <a:srgbClr val="ffffff"/>
                </a:solidFill>
                <a:latin typeface="Arial - 20"/>
              </a:rPr>
              <a:t>Lesquels? À quoi les reconnais-tu?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pic>
        <p:nvPicPr>
          <p:cNvPr id="51" name="Image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7658280" y="114480"/>
            <a:ext cx="1333080" cy="1282320"/>
          </a:xfrm>
          <a:prstGeom prst="rect">
            <a:avLst/>
          </a:prstGeom>
          <a:ln>
            <a:noFill/>
          </a:ln>
        </p:spPr>
      </p:pic>
      <p:pic>
        <p:nvPicPr>
          <p:cNvPr id="52" name="Image 4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8141400" y="565560"/>
            <a:ext cx="272520" cy="356040"/>
          </a:xfrm>
          <a:prstGeom prst="rect">
            <a:avLst/>
          </a:prstGeom>
          <a:ln>
            <a:noFill/>
          </a:ln>
        </p:spPr>
      </p:pic>
      <p:sp>
        <p:nvSpPr>
          <p:cNvPr id="53" name="CustomShape 3"/>
          <p:cNvSpPr/>
          <p:nvPr/>
        </p:nvSpPr>
        <p:spPr>
          <a:xfrm>
            <a:off x="4090320" y="3041280"/>
            <a:ext cx="2543400" cy="785520"/>
          </a:xfrm>
          <a:prstGeom prst="rect">
            <a:avLst/>
          </a:prstGeom>
          <a:solidFill>
            <a:srgbClr val="4f81bd"/>
          </a:solidFill>
          <a:ln w="38160">
            <a:solidFill>
              <a:srgbClr val="ff0000"/>
            </a:solidFill>
            <a:round/>
          </a:ln>
        </p:spPr>
      </p:sp>
      <p:sp>
        <p:nvSpPr>
          <p:cNvPr id="54" name="CustomShape 4"/>
          <p:cNvSpPr/>
          <p:nvPr/>
        </p:nvSpPr>
        <p:spPr>
          <a:xfrm>
            <a:off x="4127400" y="3301920"/>
            <a:ext cx="2478600" cy="288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fr-CA" sz="1300">
                <a:solidFill>
                  <a:srgbClr val="ffffff"/>
                </a:solidFill>
                <a:latin typeface="Comic Sans MS - 18"/>
              </a:rPr>
              <a:t>Les arbres du Québec</a:t>
            </a:r>
            <a:endParaRPr/>
          </a:p>
        </p:txBody>
      </p:sp>
      <p:sp>
        <p:nvSpPr>
          <p:cNvPr id="55" name="Line 5"/>
          <p:cNvSpPr/>
          <p:nvPr/>
        </p:nvSpPr>
        <p:spPr>
          <a:xfrm flipH="1" flipV="1">
            <a:off x="4089240" y="2489040"/>
            <a:ext cx="291960" cy="431640"/>
          </a:xfrm>
          <a:prstGeom prst="line">
            <a:avLst/>
          </a:prstGeom>
          <a:ln w="38160">
            <a:solidFill>
              <a:srgbClr val="ffd700"/>
            </a:solidFill>
            <a:round/>
            <a:tailEnd len="sm" type="triangle" w="med"/>
          </a:ln>
        </p:spPr>
      </p:sp>
      <p:sp>
        <p:nvSpPr>
          <p:cNvPr id="56" name="Line 6"/>
          <p:cNvSpPr/>
          <p:nvPr/>
        </p:nvSpPr>
        <p:spPr>
          <a:xfrm flipV="1">
            <a:off x="5752800" y="2476440"/>
            <a:ext cx="711360" cy="457200"/>
          </a:xfrm>
          <a:prstGeom prst="line">
            <a:avLst/>
          </a:prstGeom>
          <a:ln w="38160">
            <a:solidFill>
              <a:srgbClr val="ffd700"/>
            </a:solidFill>
            <a:round/>
            <a:tailEnd len="sm" type="triangle" w="med"/>
          </a:ln>
        </p:spPr>
      </p:sp>
      <p:sp>
        <p:nvSpPr>
          <p:cNvPr id="57" name="Line 7"/>
          <p:cNvSpPr/>
          <p:nvPr/>
        </p:nvSpPr>
        <p:spPr>
          <a:xfrm flipV="1">
            <a:off x="6898680" y="3365280"/>
            <a:ext cx="746640" cy="30240"/>
          </a:xfrm>
          <a:prstGeom prst="line">
            <a:avLst/>
          </a:prstGeom>
          <a:ln w="38160">
            <a:solidFill>
              <a:srgbClr val="ffd700"/>
            </a:solidFill>
            <a:round/>
            <a:tailEnd len="sm" type="triangle" w="med"/>
          </a:ln>
        </p:spPr>
      </p:sp>
      <p:sp>
        <p:nvSpPr>
          <p:cNvPr id="58" name="Line 8"/>
          <p:cNvSpPr/>
          <p:nvPr/>
        </p:nvSpPr>
        <p:spPr>
          <a:xfrm flipH="1">
            <a:off x="3617280" y="4050360"/>
            <a:ext cx="826200" cy="624600"/>
          </a:xfrm>
          <a:prstGeom prst="line">
            <a:avLst/>
          </a:prstGeom>
          <a:ln w="38160">
            <a:solidFill>
              <a:srgbClr val="ffd700"/>
            </a:solidFill>
            <a:round/>
            <a:tailEnd len="sm" type="triangle" w="med"/>
          </a:ln>
        </p:spPr>
      </p:sp>
      <p:sp>
        <p:nvSpPr>
          <p:cNvPr id="59" name="Line 9"/>
          <p:cNvSpPr/>
          <p:nvPr/>
        </p:nvSpPr>
        <p:spPr>
          <a:xfrm>
            <a:off x="5596200" y="3983040"/>
            <a:ext cx="86760" cy="941760"/>
          </a:xfrm>
          <a:prstGeom prst="line">
            <a:avLst/>
          </a:prstGeom>
          <a:ln w="38160">
            <a:solidFill>
              <a:srgbClr val="ffd700"/>
            </a:solidFill>
            <a:round/>
            <a:tailEnd len="sm" type="triangle" w="med"/>
          </a:ln>
        </p:spPr>
      </p:sp>
      <p:sp>
        <p:nvSpPr>
          <p:cNvPr id="60" name="Line 10"/>
          <p:cNvSpPr/>
          <p:nvPr/>
        </p:nvSpPr>
        <p:spPr>
          <a:xfrm>
            <a:off x="6438600" y="3898800"/>
            <a:ext cx="954360" cy="881640"/>
          </a:xfrm>
          <a:prstGeom prst="line">
            <a:avLst/>
          </a:prstGeom>
          <a:ln w="38160">
            <a:solidFill>
              <a:srgbClr val="ffd700"/>
            </a:solidFill>
            <a:round/>
            <a:tailEnd len="sm" type="triangle" w="med"/>
          </a:ln>
        </p:spPr>
      </p:sp>
      <p:sp>
        <p:nvSpPr>
          <p:cNvPr id="61" name="CustomShape 11"/>
          <p:cNvSpPr/>
          <p:nvPr/>
        </p:nvSpPr>
        <p:spPr>
          <a:xfrm>
            <a:off x="2212200" y="1703160"/>
            <a:ext cx="1945800" cy="622440"/>
          </a:xfrm>
          <a:prstGeom prst="rect">
            <a:avLst/>
          </a:prstGeom>
          <a:solidFill>
            <a:srgbClr val="4f81bd"/>
          </a:solidFill>
          <a:ln w="38160">
            <a:solidFill>
              <a:srgbClr val="ff0000"/>
            </a:solidFill>
            <a:round/>
          </a:ln>
        </p:spPr>
      </p:sp>
      <p:sp>
        <p:nvSpPr>
          <p:cNvPr id="62" name="CustomShape 12"/>
          <p:cNvSpPr/>
          <p:nvPr/>
        </p:nvSpPr>
        <p:spPr>
          <a:xfrm>
            <a:off x="2666880" y="1790640"/>
            <a:ext cx="1023120" cy="318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fr-CA" sz="1500">
                <a:solidFill>
                  <a:srgbClr val="ffffff"/>
                </a:solidFill>
                <a:latin typeface="Comic Sans MS - 20"/>
              </a:rPr>
              <a:t>Bouleau</a:t>
            </a:r>
            <a:endParaRPr/>
          </a:p>
        </p:txBody>
      </p:sp>
      <p:sp>
        <p:nvSpPr>
          <p:cNvPr id="63" name="CustomShape 13"/>
          <p:cNvSpPr/>
          <p:nvPr/>
        </p:nvSpPr>
        <p:spPr>
          <a:xfrm>
            <a:off x="973080" y="2549160"/>
            <a:ext cx="1272240" cy="1272240"/>
          </a:xfrm>
          <a:prstGeom prst="ellipse">
            <a:avLst/>
          </a:prstGeom>
          <a:solidFill>
            <a:srgbClr val="4f81bd"/>
          </a:solidFill>
          <a:ln w="38160">
            <a:solidFill>
              <a:srgbClr val="ff0000"/>
            </a:solidFill>
            <a:round/>
          </a:ln>
        </p:spPr>
      </p:sp>
      <p:sp>
        <p:nvSpPr>
          <p:cNvPr id="64" name="CustomShape 14"/>
          <p:cNvSpPr/>
          <p:nvPr/>
        </p:nvSpPr>
        <p:spPr>
          <a:xfrm>
            <a:off x="1181160" y="3086280"/>
            <a:ext cx="917280" cy="318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fr-CA" sz="1500">
                <a:solidFill>
                  <a:srgbClr val="ffffff"/>
                </a:solidFill>
                <a:latin typeface="Arial - 20"/>
              </a:rPr>
              <a:t>Écorce</a:t>
            </a:r>
            <a:endParaRPr/>
          </a:p>
        </p:txBody>
      </p:sp>
      <p:sp>
        <p:nvSpPr>
          <p:cNvPr id="65" name="Line 15"/>
          <p:cNvSpPr/>
          <p:nvPr/>
        </p:nvSpPr>
        <p:spPr>
          <a:xfrm flipH="1">
            <a:off x="1922040" y="2311200"/>
            <a:ext cx="223920" cy="218880"/>
          </a:xfrm>
          <a:prstGeom prst="line">
            <a:avLst/>
          </a:prstGeom>
          <a:ln w="38160">
            <a:solidFill>
              <a:srgbClr val="ffd700"/>
            </a:solidFill>
            <a:round/>
            <a:tailEnd len="sm" type="triangle" w="med"/>
          </a:ln>
        </p:spPr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388e8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CustomShape 1"/>
          <p:cNvSpPr/>
          <p:nvPr/>
        </p:nvSpPr>
        <p:spPr>
          <a:xfrm>
            <a:off x="5880240" y="4381560"/>
            <a:ext cx="1451520" cy="181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fr-CA" sz="600">
                <a:solidFill>
                  <a:srgbClr val="000000"/>
                </a:solidFill>
                <a:latin typeface="Arial - 8"/>
              </a:rPr>
              <a:t>Source image</a:t>
            </a:r>
            <a:endParaRPr/>
          </a:p>
        </p:txBody>
      </p:sp>
      <p:pic>
        <p:nvPicPr>
          <p:cNvPr id="67" name="Imag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5911920" y="2679840"/>
            <a:ext cx="1066680" cy="1656720"/>
          </a:xfrm>
          <a:prstGeom prst="rect">
            <a:avLst/>
          </a:prstGeom>
          <a:ln>
            <a:noFill/>
          </a:ln>
        </p:spPr>
      </p:pic>
      <p:sp>
        <p:nvSpPr>
          <p:cNvPr id="68" name="CustomShape 2"/>
          <p:cNvSpPr/>
          <p:nvPr/>
        </p:nvSpPr>
        <p:spPr>
          <a:xfrm>
            <a:off x="1663560" y="3911760"/>
            <a:ext cx="1451520" cy="181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fr-CA" sz="600">
                <a:solidFill>
                  <a:srgbClr val="000000"/>
                </a:solidFill>
                <a:latin typeface="Arial - 8"/>
              </a:rPr>
              <a:t>Source image</a:t>
            </a:r>
            <a:endParaRPr/>
          </a:p>
        </p:txBody>
      </p:sp>
      <p:pic>
        <p:nvPicPr>
          <p:cNvPr id="69" name="Image 5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1727280" y="2806560"/>
            <a:ext cx="1397160" cy="1002240"/>
          </a:xfrm>
          <a:prstGeom prst="rect">
            <a:avLst/>
          </a:prstGeom>
          <a:ln>
            <a:noFill/>
          </a:ln>
        </p:spPr>
      </p:pic>
      <p:sp>
        <p:nvSpPr>
          <p:cNvPr id="70" name="CustomShape 3"/>
          <p:cNvSpPr/>
          <p:nvPr/>
        </p:nvSpPr>
        <p:spPr>
          <a:xfrm>
            <a:off x="3708360" y="2755800"/>
            <a:ext cx="1451520" cy="181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fr-CA" sz="600">
                <a:solidFill>
                  <a:srgbClr val="000000"/>
                </a:solidFill>
                <a:latin typeface="Arial - 8"/>
              </a:rPr>
              <a:t>Source image</a:t>
            </a:r>
            <a:endParaRPr/>
          </a:p>
        </p:txBody>
      </p:sp>
      <p:sp>
        <p:nvSpPr>
          <p:cNvPr id="71" name="CustomShape 4"/>
          <p:cNvSpPr/>
          <p:nvPr/>
        </p:nvSpPr>
        <p:spPr>
          <a:xfrm>
            <a:off x="7962840" y="4241880"/>
            <a:ext cx="1451520" cy="181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fr-CA" sz="600">
                <a:solidFill>
                  <a:srgbClr val="000000"/>
                </a:solidFill>
                <a:latin typeface="Arial - 8"/>
              </a:rPr>
              <a:t>Source image</a:t>
            </a:r>
            <a:endParaRPr/>
          </a:p>
        </p:txBody>
      </p:sp>
      <p:pic>
        <p:nvPicPr>
          <p:cNvPr id="72" name="Image 9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8001000" y="2984400"/>
            <a:ext cx="1811880" cy="1159200"/>
          </a:xfrm>
          <a:prstGeom prst="rect">
            <a:avLst/>
          </a:prstGeom>
          <a:ln>
            <a:noFill/>
          </a:ln>
        </p:spPr>
      </p:pic>
      <p:sp>
        <p:nvSpPr>
          <p:cNvPr id="73" name="CustomShape 5"/>
          <p:cNvSpPr/>
          <p:nvPr/>
        </p:nvSpPr>
        <p:spPr>
          <a:xfrm>
            <a:off x="5549760" y="2120760"/>
            <a:ext cx="1451520" cy="181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fr-CA" sz="600">
                <a:solidFill>
                  <a:srgbClr val="000000"/>
                </a:solidFill>
                <a:latin typeface="Arial - 8"/>
              </a:rPr>
              <a:t>Source image</a:t>
            </a:r>
            <a:endParaRPr/>
          </a:p>
        </p:txBody>
      </p:sp>
      <p:pic>
        <p:nvPicPr>
          <p:cNvPr id="74" name="Image 12" descr=""/>
          <p:cNvPicPr/>
          <p:nvPr/>
        </p:nvPicPr>
        <p:blipFill>
          <a:blip r:embed="rId4"/>
          <a:stretch>
            <a:fillRect/>
          </a:stretch>
        </p:blipFill>
        <p:spPr>
          <a:xfrm>
            <a:off x="5613480" y="1251000"/>
            <a:ext cx="1654200" cy="776880"/>
          </a:xfrm>
          <a:prstGeom prst="rect">
            <a:avLst/>
          </a:prstGeom>
          <a:ln>
            <a:noFill/>
          </a:ln>
        </p:spPr>
      </p:pic>
      <p:sp>
        <p:nvSpPr>
          <p:cNvPr id="75" name="CustomShape 6"/>
          <p:cNvSpPr/>
          <p:nvPr/>
        </p:nvSpPr>
        <p:spPr>
          <a:xfrm>
            <a:off x="7721640" y="2336760"/>
            <a:ext cx="1451520" cy="181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fr-CA" sz="600">
                <a:solidFill>
                  <a:srgbClr val="000000"/>
                </a:solidFill>
                <a:latin typeface="Arial - 8"/>
              </a:rPr>
              <a:t>Source image</a:t>
            </a:r>
            <a:endParaRPr/>
          </a:p>
        </p:txBody>
      </p:sp>
      <p:pic>
        <p:nvPicPr>
          <p:cNvPr id="76" name="Image 15" descr=""/>
          <p:cNvPicPr/>
          <p:nvPr/>
        </p:nvPicPr>
        <p:blipFill>
          <a:blip r:embed="rId5"/>
          <a:stretch>
            <a:fillRect/>
          </a:stretch>
        </p:blipFill>
        <p:spPr>
          <a:xfrm>
            <a:off x="7823160" y="1181160"/>
            <a:ext cx="1685880" cy="1069200"/>
          </a:xfrm>
          <a:prstGeom prst="rect">
            <a:avLst/>
          </a:prstGeom>
          <a:ln>
            <a:noFill/>
          </a:ln>
        </p:spPr>
      </p:pic>
      <p:sp>
        <p:nvSpPr>
          <p:cNvPr id="77" name="CustomShape 7"/>
          <p:cNvSpPr/>
          <p:nvPr/>
        </p:nvSpPr>
        <p:spPr>
          <a:xfrm>
            <a:off x="3962520" y="4584600"/>
            <a:ext cx="1451520" cy="181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fr-CA" sz="600">
                <a:solidFill>
                  <a:srgbClr val="000000"/>
                </a:solidFill>
                <a:latin typeface="Arial - 8"/>
              </a:rPr>
              <a:t>Source image</a:t>
            </a:r>
            <a:endParaRPr/>
          </a:p>
        </p:txBody>
      </p:sp>
      <p:pic>
        <p:nvPicPr>
          <p:cNvPr id="78" name="Image 18" descr=""/>
          <p:cNvPicPr/>
          <p:nvPr/>
        </p:nvPicPr>
        <p:blipFill>
          <a:blip r:embed="rId6"/>
          <a:stretch>
            <a:fillRect/>
          </a:stretch>
        </p:blipFill>
        <p:spPr>
          <a:xfrm>
            <a:off x="4006800" y="3022560"/>
            <a:ext cx="1094040" cy="1489680"/>
          </a:xfrm>
          <a:prstGeom prst="rect">
            <a:avLst/>
          </a:prstGeom>
          <a:ln>
            <a:noFill/>
          </a:ln>
        </p:spPr>
      </p:pic>
      <p:sp>
        <p:nvSpPr>
          <p:cNvPr id="79" name="CustomShape 8"/>
          <p:cNvSpPr/>
          <p:nvPr/>
        </p:nvSpPr>
        <p:spPr>
          <a:xfrm>
            <a:off x="1054080" y="127080"/>
            <a:ext cx="8419680" cy="639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fr-CA">
                <a:solidFill>
                  <a:srgbClr val="ffffff"/>
                </a:solidFill>
                <a:latin typeface="Arial - 24"/>
              </a:rPr>
              <a:t> </a:t>
            </a:r>
            <a:r>
              <a:rPr lang="fr-CA">
                <a:solidFill>
                  <a:srgbClr val="ffffff"/>
                </a:solidFill>
                <a:latin typeface="Arial - 24"/>
              </a:rPr>
              <a:t>À l'instar du scientifique, je t'invite à classifier les arbres suivants en les regroupant selon les critères de ton choix.</a:t>
            </a:r>
            <a:endParaRPr/>
          </a:p>
        </p:txBody>
      </p:sp>
      <p:pic>
        <p:nvPicPr>
          <p:cNvPr id="80" name="Image 21" descr=""/>
          <p:cNvPicPr/>
          <p:nvPr/>
        </p:nvPicPr>
        <p:blipFill>
          <a:blip r:embed="rId7"/>
          <a:stretch>
            <a:fillRect/>
          </a:stretch>
        </p:blipFill>
        <p:spPr>
          <a:xfrm>
            <a:off x="2633760" y="4667400"/>
            <a:ext cx="304560" cy="329760"/>
          </a:xfrm>
          <a:prstGeom prst="rect">
            <a:avLst/>
          </a:prstGeom>
          <a:ln>
            <a:noFill/>
          </a:ln>
        </p:spPr>
      </p:pic>
      <p:pic>
        <p:nvPicPr>
          <p:cNvPr id="81" name="Image 22" descr=""/>
          <p:cNvPicPr/>
          <p:nvPr/>
        </p:nvPicPr>
        <p:blipFill>
          <a:blip r:embed="rId8"/>
          <a:stretch>
            <a:fillRect/>
          </a:stretch>
        </p:blipFill>
        <p:spPr>
          <a:xfrm>
            <a:off x="685800" y="4762440"/>
            <a:ext cx="212040" cy="212040"/>
          </a:xfrm>
          <a:prstGeom prst="rect">
            <a:avLst/>
          </a:prstGeom>
          <a:ln>
            <a:noFill/>
          </a:ln>
        </p:spPr>
      </p:pic>
      <p:pic>
        <p:nvPicPr>
          <p:cNvPr id="82" name="Image 23" descr=""/>
          <p:cNvPicPr/>
          <p:nvPr/>
        </p:nvPicPr>
        <p:blipFill>
          <a:blip r:embed="rId9"/>
          <a:stretch>
            <a:fillRect/>
          </a:stretch>
        </p:blipFill>
        <p:spPr>
          <a:xfrm>
            <a:off x="1612800" y="4724280"/>
            <a:ext cx="247320" cy="238680"/>
          </a:xfrm>
          <a:prstGeom prst="rect">
            <a:avLst/>
          </a:prstGeom>
          <a:ln>
            <a:noFill/>
          </a:ln>
        </p:spPr>
      </p:pic>
      <p:pic>
        <p:nvPicPr>
          <p:cNvPr id="83" name="Image 24" descr=""/>
          <p:cNvPicPr/>
          <p:nvPr/>
        </p:nvPicPr>
        <p:blipFill>
          <a:blip r:embed="rId10"/>
          <a:stretch>
            <a:fillRect/>
          </a:stretch>
        </p:blipFill>
        <p:spPr>
          <a:xfrm>
            <a:off x="2108160" y="4762440"/>
            <a:ext cx="212040" cy="185400"/>
          </a:xfrm>
          <a:prstGeom prst="rect">
            <a:avLst/>
          </a:prstGeom>
          <a:ln>
            <a:noFill/>
          </a:ln>
        </p:spPr>
      </p:pic>
      <p:pic>
        <p:nvPicPr>
          <p:cNvPr id="84" name="Image 25" descr=""/>
          <p:cNvPicPr/>
          <p:nvPr/>
        </p:nvPicPr>
        <p:blipFill>
          <a:blip r:embed="rId11"/>
          <a:stretch>
            <a:fillRect/>
          </a:stretch>
        </p:blipFill>
        <p:spPr>
          <a:xfrm>
            <a:off x="1092240" y="4737240"/>
            <a:ext cx="256320" cy="238680"/>
          </a:xfrm>
          <a:prstGeom prst="rect">
            <a:avLst/>
          </a:prstGeom>
          <a:ln>
            <a:noFill/>
          </a:ln>
        </p:spPr>
      </p:pic>
      <p:sp>
        <p:nvSpPr>
          <p:cNvPr id="85" name="CustomShape 9"/>
          <p:cNvSpPr/>
          <p:nvPr/>
        </p:nvSpPr>
        <p:spPr>
          <a:xfrm>
            <a:off x="342360" y="4248360"/>
            <a:ext cx="2974680" cy="1000440"/>
          </a:xfrm>
          <a:prstGeom prst="rect">
            <a:avLst/>
          </a:prstGeom>
          <a:solidFill>
            <a:srgbClr val="4f81bd"/>
          </a:solidFill>
          <a:ln w="38160">
            <a:solidFill>
              <a:srgbClr val="000000"/>
            </a:solidFill>
            <a:round/>
          </a:ln>
        </p:spPr>
      </p:sp>
      <p:sp>
        <p:nvSpPr>
          <p:cNvPr id="86" name="CustomShape 10"/>
          <p:cNvSpPr/>
          <p:nvPr/>
        </p:nvSpPr>
        <p:spPr>
          <a:xfrm>
            <a:off x="1384200" y="4381560"/>
            <a:ext cx="1280880" cy="288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fr-CA" sz="1300">
                <a:solidFill>
                  <a:srgbClr val="000000"/>
                </a:solidFill>
                <a:latin typeface="Arial - 18"/>
              </a:rPr>
              <a:t>Outils</a:t>
            </a:r>
            <a:endParaRPr/>
          </a:p>
        </p:txBody>
      </p:sp>
      <p:pic>
        <p:nvPicPr>
          <p:cNvPr id="87" name="Image 29" descr=""/>
          <p:cNvPicPr/>
          <p:nvPr/>
        </p:nvPicPr>
        <p:blipFill>
          <a:blip r:embed="rId12"/>
          <a:stretch>
            <a:fillRect/>
          </a:stretch>
        </p:blipFill>
        <p:spPr>
          <a:xfrm>
            <a:off x="2184480" y="927000"/>
            <a:ext cx="1072440" cy="1479600"/>
          </a:xfrm>
          <a:prstGeom prst="rect">
            <a:avLst/>
          </a:prstGeom>
          <a:ln>
            <a:noFill/>
          </a:ln>
        </p:spPr>
      </p:pic>
      <p:sp>
        <p:nvSpPr>
          <p:cNvPr id="88" name="CustomShape 11"/>
          <p:cNvSpPr/>
          <p:nvPr/>
        </p:nvSpPr>
        <p:spPr>
          <a:xfrm>
            <a:off x="2120760" y="2425680"/>
            <a:ext cx="1451520" cy="181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fr-CA" sz="600">
                <a:solidFill>
                  <a:srgbClr val="000000"/>
                </a:solidFill>
                <a:latin typeface="Arial - 8"/>
              </a:rPr>
              <a:t>Source image</a:t>
            </a:r>
            <a:endParaRPr/>
          </a:p>
        </p:txBody>
      </p:sp>
      <p:pic>
        <p:nvPicPr>
          <p:cNvPr id="89" name="Image 32" descr=""/>
          <p:cNvPicPr/>
          <p:nvPr/>
        </p:nvPicPr>
        <p:blipFill>
          <a:blip r:embed="rId13"/>
          <a:stretch>
            <a:fillRect/>
          </a:stretch>
        </p:blipFill>
        <p:spPr>
          <a:xfrm>
            <a:off x="3790800" y="914400"/>
            <a:ext cx="1081800" cy="18064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3162240" y="88920"/>
            <a:ext cx="3242880" cy="364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fr-CA">
                <a:solidFill>
                  <a:srgbClr val="000000"/>
                </a:solidFill>
                <a:latin typeface="Arial - 24"/>
              </a:rPr>
              <a:t>Observe ces 2 images</a:t>
            </a:r>
            <a:endParaRPr/>
          </a:p>
        </p:txBody>
      </p:sp>
      <p:pic>
        <p:nvPicPr>
          <p:cNvPr id="91" name="Imag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4718160" y="2139840"/>
            <a:ext cx="3898440" cy="2082600"/>
          </a:xfrm>
          <a:prstGeom prst="rect">
            <a:avLst/>
          </a:prstGeom>
          <a:ln>
            <a:noFill/>
          </a:ln>
        </p:spPr>
      </p:pic>
      <p:pic>
        <p:nvPicPr>
          <p:cNvPr id="92" name="Image 3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673200" y="2260440"/>
            <a:ext cx="3784320" cy="2145960"/>
          </a:xfrm>
          <a:prstGeom prst="rect">
            <a:avLst/>
          </a:prstGeom>
          <a:ln>
            <a:noFill/>
          </a:ln>
        </p:spPr>
      </p:pic>
      <p:sp>
        <p:nvSpPr>
          <p:cNvPr id="93" name="CustomShape 2"/>
          <p:cNvSpPr/>
          <p:nvPr/>
        </p:nvSpPr>
        <p:spPr>
          <a:xfrm>
            <a:off x="2311560" y="469800"/>
            <a:ext cx="4955040" cy="6692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fr-CA" sz="1900">
                <a:solidFill>
                  <a:srgbClr val="000000"/>
                </a:solidFill>
                <a:latin typeface="Arial - 25"/>
              </a:rPr>
              <a:t>Y a-t-il des ressemblances?  Des différences?</a:t>
            </a:r>
            <a:endParaRPr/>
          </a:p>
        </p:txBody>
      </p:sp>
      <p:sp>
        <p:nvSpPr>
          <p:cNvPr id="94" name="CustomShape 3"/>
          <p:cNvSpPr/>
          <p:nvPr/>
        </p:nvSpPr>
        <p:spPr>
          <a:xfrm>
            <a:off x="1257480" y="4381560"/>
            <a:ext cx="1451520" cy="181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fr-CA" sz="600">
                <a:solidFill>
                  <a:srgbClr val="000000"/>
                </a:solidFill>
                <a:latin typeface="Arial - 8"/>
              </a:rPr>
              <a:t>Source image</a:t>
            </a:r>
            <a:endParaRPr/>
          </a:p>
        </p:txBody>
      </p:sp>
      <p:sp>
        <p:nvSpPr>
          <p:cNvPr id="95" name="CustomShape 4"/>
          <p:cNvSpPr/>
          <p:nvPr/>
        </p:nvSpPr>
        <p:spPr>
          <a:xfrm>
            <a:off x="4813200" y="4584600"/>
            <a:ext cx="1451520" cy="181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fr-CA" sz="600">
                <a:solidFill>
                  <a:srgbClr val="000000"/>
                </a:solidFill>
                <a:latin typeface="Arial - 8"/>
              </a:rPr>
              <a:t>Source image</a:t>
            </a:r>
            <a:endParaRPr/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388e8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5664240" y="1409760"/>
            <a:ext cx="953640" cy="10940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fr-CA" sz="1100">
                <a:solidFill>
                  <a:srgbClr val="ffffff"/>
                </a:solidFill>
                <a:latin typeface="Arial - 15"/>
              </a:rPr>
              <a:t>Nomme un besoin  essentieldes arbres</a:t>
            </a:r>
            <a:endParaRPr/>
          </a:p>
        </p:txBody>
      </p:sp>
      <p:sp>
        <p:nvSpPr>
          <p:cNvPr id="97" name="CustomShape 2"/>
          <p:cNvSpPr/>
          <p:nvPr/>
        </p:nvSpPr>
        <p:spPr>
          <a:xfrm>
            <a:off x="3911760" y="1460520"/>
            <a:ext cx="1568160" cy="882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fr-CA" sz="1300">
                <a:solidFill>
                  <a:srgbClr val="ffffff"/>
                </a:solidFill>
                <a:latin typeface="Arial - 18"/>
              </a:rPr>
              <a:t>Décris une utilisation des arbres par les humains</a:t>
            </a:r>
            <a:endParaRPr/>
          </a:p>
        </p:txBody>
      </p:sp>
      <p:sp>
        <p:nvSpPr>
          <p:cNvPr id="98" name="CustomShape 3"/>
          <p:cNvSpPr/>
          <p:nvPr/>
        </p:nvSpPr>
        <p:spPr>
          <a:xfrm>
            <a:off x="3898800" y="3200400"/>
            <a:ext cx="1390320" cy="684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fr-CA" sz="1300">
                <a:solidFill>
                  <a:srgbClr val="ffffff"/>
                </a:solidFill>
                <a:latin typeface="Arial - 18"/>
              </a:rPr>
              <a:t>Nomme une  menace pour les arbres</a:t>
            </a:r>
            <a:endParaRPr/>
          </a:p>
        </p:txBody>
      </p:sp>
      <p:sp>
        <p:nvSpPr>
          <p:cNvPr id="99" name="CustomShape 4"/>
          <p:cNvSpPr/>
          <p:nvPr/>
        </p:nvSpPr>
        <p:spPr>
          <a:xfrm>
            <a:off x="5448240" y="3111480"/>
            <a:ext cx="1396800" cy="11847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fr-CA" sz="1200">
                <a:solidFill>
                  <a:srgbClr val="ffffff"/>
                </a:solidFill>
                <a:latin typeface="Arial - 16"/>
              </a:rPr>
              <a:t>Décris une interaction possible entre les arbres et les animaux</a:t>
            </a:r>
            <a:endParaRPr/>
          </a:p>
        </p:txBody>
      </p:sp>
      <p:sp>
        <p:nvSpPr>
          <p:cNvPr id="100" name="CustomShape 5"/>
          <p:cNvSpPr/>
          <p:nvPr/>
        </p:nvSpPr>
        <p:spPr>
          <a:xfrm>
            <a:off x="3848040" y="114480"/>
            <a:ext cx="2928600" cy="623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fr-CA" sz="3500">
                <a:solidFill>
                  <a:srgbClr val="ffffff"/>
                </a:solidFill>
                <a:latin typeface="Arial - 46"/>
              </a:rPr>
              <a:t>Les arbres</a:t>
            </a:r>
            <a:endParaRPr/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388e8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CustomShape 1"/>
          <p:cNvSpPr/>
          <p:nvPr/>
        </p:nvSpPr>
        <p:spPr>
          <a:xfrm rot="21259800">
            <a:off x="570960" y="571320"/>
            <a:ext cx="5383440" cy="410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fr-CA" sz="2100">
                <a:solidFill>
                  <a:srgbClr val="ffffff"/>
                </a:solidFill>
                <a:latin typeface="Arial - 28"/>
              </a:rPr>
              <a:t>ZOOM.... sur les types de feuilles</a:t>
            </a:r>
            <a:endParaRPr/>
          </a:p>
        </p:txBody>
      </p:sp>
      <p:sp>
        <p:nvSpPr>
          <p:cNvPr id="102" name="CustomShape 2"/>
          <p:cNvSpPr/>
          <p:nvPr/>
        </p:nvSpPr>
        <p:spPr>
          <a:xfrm>
            <a:off x="673200" y="4381560"/>
            <a:ext cx="4406400" cy="2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fr-CA" sz="1000">
                <a:solidFill>
                  <a:srgbClr val="ffffff"/>
                </a:solidFill>
                <a:latin typeface="Arial - 12"/>
              </a:rPr>
              <a:t>Source des images et pour en savoir plus, cliquez sur ce lien</a:t>
            </a:r>
            <a:endParaRPr/>
          </a:p>
        </p:txBody>
      </p:sp>
      <p:graphicFrame>
        <p:nvGraphicFramePr>
          <p:cNvPr id="103" name="Table 3"/>
          <p:cNvGraphicFramePr/>
          <p:nvPr/>
        </p:nvGraphicFramePr>
        <p:xfrm>
          <a:off x="768240" y="1359000"/>
          <a:ext cx="4196160" cy="2923560"/>
        </p:xfrm>
        <a:graphic>
          <a:graphicData uri="http://schemas.openxmlformats.org/drawingml/2006/table">
            <a:tbl>
              <a:tblPr/>
              <a:tblGrid>
                <a:gridCol w="1389240"/>
                <a:gridCol w="1403280"/>
                <a:gridCol w="1403640"/>
              </a:tblGrid>
              <a:tr h="52596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fr-CA" sz="1430">
                          <a:solidFill>
                            <a:srgbClr val="000000"/>
                          </a:solidFill>
                          <a:latin typeface="Arial - 14"/>
                        </a:rPr>
                        <a:t>Feuilles dentées</a:t>
                      </a:r>
                      <a:endParaRPr/>
                    </a:p>
                  </a:txBody>
                  <a:tcPr/>
                </a:tc>
                <a:tc>
                  <a:tcPr/>
                </a:tc>
                <a:tc>
                  <a:tcPr/>
                </a:tc>
              </a:tr>
              <a:tr h="52596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fr-CA" sz="1430">
                          <a:solidFill>
                            <a:srgbClr val="000000"/>
                          </a:solidFill>
                          <a:latin typeface="Arial - 14"/>
                        </a:rPr>
                        <a:t>Feuilles lobées</a:t>
                      </a:r>
                      <a:endParaRPr/>
                    </a:p>
                  </a:txBody>
                  <a:tcPr/>
                </a:tc>
                <a:tc>
                  <a:tcPr/>
                </a:tc>
                <a:tc>
                  <a:tcPr/>
                </a:tc>
              </a:tr>
              <a:tr h="123084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fr-CA" sz="1069">
                          <a:solidFill>
                            <a:srgbClr val="000000"/>
                          </a:solidFill>
                          <a:latin typeface="Times New Roman - 10"/>
                        </a:rPr>
                        <a:t>Feuille pennée 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fr-CA" sz="1069">
                          <a:solidFill>
                            <a:srgbClr val="000000"/>
                          </a:solidFill>
                          <a:latin typeface="Times New Roman - 10"/>
                        </a:rPr>
                        <a:t>Feuille découpée où les folioles sont disposées en rang le long de la nervure principale </a:t>
                      </a:r>
                      <a:endParaRPr/>
                    </a:p>
                  </a:txBody>
                  <a:tcPr/>
                </a:tc>
                <a:tc>
                  <a:tcPr/>
                </a:tc>
                <a:tc>
                  <a:tcPr/>
                </a:tc>
              </a:tr>
              <a:tr h="123084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fr-CA" sz="1069">
                          <a:solidFill>
                            <a:srgbClr val="000000"/>
                          </a:solidFill>
                          <a:latin typeface="Times New Roman - 10"/>
                        </a:rPr>
                        <a:t>Feuille palmée 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fr-CA" sz="1069">
                          <a:solidFill>
                            <a:srgbClr val="000000"/>
                          </a:solidFill>
                          <a:latin typeface="Times New Roman - 10"/>
                        </a:rPr>
                        <a:t>Feuille découpée où les nervures secondaires partent en éventail depuis la base du limbe</a:t>
                      </a:r>
                      <a:endParaRPr/>
                    </a:p>
                  </a:txBody>
                  <a:tcPr/>
                </a:tc>
                <a:tc>
                  <a:tcPr/>
                </a:tc>
                <a:tc>
                  <a:tcPr/>
                </a:tc>
              </a:tr>
            </a:tbl>
          </a:graphicData>
        </a:graphic>
      </p:graphicFrame>
      <p:pic>
        <p:nvPicPr>
          <p:cNvPr id="104" name="Image 4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2571120" y="1390680"/>
            <a:ext cx="576360" cy="444240"/>
          </a:xfrm>
          <a:prstGeom prst="rect">
            <a:avLst/>
          </a:prstGeom>
          <a:ln>
            <a:noFill/>
          </a:ln>
        </p:spPr>
      </p:pic>
      <p:pic>
        <p:nvPicPr>
          <p:cNvPr id="105" name="Image 5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667240" y="1899000"/>
            <a:ext cx="383760" cy="582840"/>
          </a:xfrm>
          <a:prstGeom prst="rect">
            <a:avLst/>
          </a:prstGeom>
          <a:ln>
            <a:noFill/>
          </a:ln>
        </p:spPr>
      </p:pic>
      <p:pic>
        <p:nvPicPr>
          <p:cNvPr id="106" name="Image 6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593080" y="2545560"/>
            <a:ext cx="532080" cy="812160"/>
          </a:xfrm>
          <a:prstGeom prst="rect">
            <a:avLst/>
          </a:prstGeom>
          <a:ln>
            <a:noFill/>
          </a:ln>
        </p:spPr>
      </p:pic>
      <p:pic>
        <p:nvPicPr>
          <p:cNvPr id="107" name="Image 7" descr=""/>
          <p:cNvPicPr/>
          <p:nvPr/>
        </p:nvPicPr>
        <p:blipFill>
          <a:blip r:embed="rId4"/>
          <a:stretch>
            <a:fillRect/>
          </a:stretch>
        </p:blipFill>
        <p:spPr>
          <a:xfrm>
            <a:off x="2486520" y="3421800"/>
            <a:ext cx="745200" cy="829440"/>
          </a:xfrm>
          <a:prstGeom prst="rect">
            <a:avLst/>
          </a:prstGeom>
          <a:ln>
            <a:noFill/>
          </a:ln>
        </p:spPr>
      </p:pic>
      <p:pic>
        <p:nvPicPr>
          <p:cNvPr id="108" name="Image 8" descr=""/>
          <p:cNvPicPr/>
          <p:nvPr/>
        </p:nvPicPr>
        <p:blipFill>
          <a:blip r:embed="rId5"/>
          <a:stretch>
            <a:fillRect/>
          </a:stretch>
        </p:blipFill>
        <p:spPr>
          <a:xfrm>
            <a:off x="5600880" y="1181160"/>
            <a:ext cx="848160" cy="1413000"/>
          </a:xfrm>
          <a:prstGeom prst="rect">
            <a:avLst/>
          </a:prstGeom>
          <a:ln>
            <a:noFill/>
          </a:ln>
        </p:spPr>
      </p:pic>
      <p:sp>
        <p:nvSpPr>
          <p:cNvPr id="109" name="CustomShape 4"/>
          <p:cNvSpPr/>
          <p:nvPr/>
        </p:nvSpPr>
        <p:spPr>
          <a:xfrm>
            <a:off x="5537160" y="2654280"/>
            <a:ext cx="1451520" cy="181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fr-CA" sz="600">
                <a:solidFill>
                  <a:srgbClr val="000000"/>
                </a:solidFill>
                <a:latin typeface="Arial - 8"/>
              </a:rPr>
              <a:t>Source image</a:t>
            </a:r>
            <a:endParaRPr/>
          </a:p>
        </p:txBody>
      </p:sp>
      <p:pic>
        <p:nvPicPr>
          <p:cNvPr id="110" name="Image 11" descr=""/>
          <p:cNvPicPr/>
          <p:nvPr/>
        </p:nvPicPr>
        <p:blipFill>
          <a:blip r:embed="rId6"/>
          <a:stretch>
            <a:fillRect/>
          </a:stretch>
        </p:blipFill>
        <p:spPr>
          <a:xfrm>
            <a:off x="7421040" y="2076840"/>
            <a:ext cx="1337760" cy="988920"/>
          </a:xfrm>
          <a:prstGeom prst="rect">
            <a:avLst/>
          </a:prstGeom>
          <a:ln>
            <a:noFill/>
          </a:ln>
        </p:spPr>
      </p:pic>
      <p:sp>
        <p:nvSpPr>
          <p:cNvPr id="111" name="CustomShape 5"/>
          <p:cNvSpPr/>
          <p:nvPr/>
        </p:nvSpPr>
        <p:spPr>
          <a:xfrm>
            <a:off x="7378560" y="3162240"/>
            <a:ext cx="1451520" cy="181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fr-CA" sz="600">
                <a:solidFill>
                  <a:srgbClr val="000000"/>
                </a:solidFill>
                <a:latin typeface="Arial - 8"/>
              </a:rPr>
              <a:t>Source image</a:t>
            </a:r>
            <a:endParaRPr/>
          </a:p>
        </p:txBody>
      </p:sp>
      <p:pic>
        <p:nvPicPr>
          <p:cNvPr id="112" name="Image 14" descr=""/>
          <p:cNvPicPr/>
          <p:nvPr/>
        </p:nvPicPr>
        <p:blipFill>
          <a:blip r:embed="rId7"/>
          <a:stretch>
            <a:fillRect/>
          </a:stretch>
        </p:blipFill>
        <p:spPr>
          <a:xfrm>
            <a:off x="7829280" y="31680"/>
            <a:ext cx="2239200" cy="2111400"/>
          </a:xfrm>
          <a:prstGeom prst="rect">
            <a:avLst/>
          </a:prstGeom>
          <a:ln>
            <a:noFill/>
          </a:ln>
        </p:spPr>
      </p:pic>
      <p:sp>
        <p:nvSpPr>
          <p:cNvPr id="113" name="CustomShape 6"/>
          <p:cNvSpPr/>
          <p:nvPr/>
        </p:nvSpPr>
        <p:spPr>
          <a:xfrm>
            <a:off x="7886880" y="647640"/>
            <a:ext cx="2133360" cy="63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fr-CA" sz="1200">
                <a:solidFill>
                  <a:srgbClr val="000000"/>
                </a:solidFill>
                <a:latin typeface="Arial - 16"/>
              </a:rPr>
              <a:t>Glisse les feuilles  à l'endroit approprié dans le tableau </a:t>
            </a:r>
            <a:endParaRPr/>
          </a:p>
        </p:txBody>
      </p:sp>
      <p:pic>
        <p:nvPicPr>
          <p:cNvPr id="114" name="Image 16" descr=""/>
          <p:cNvPicPr/>
          <p:nvPr/>
        </p:nvPicPr>
        <p:blipFill>
          <a:blip r:embed="rId8"/>
          <a:stretch>
            <a:fillRect/>
          </a:stretch>
        </p:blipFill>
        <p:spPr>
          <a:xfrm rot="18262800">
            <a:off x="7609680" y="228600"/>
            <a:ext cx="472680" cy="566640"/>
          </a:xfrm>
          <a:prstGeom prst="rect">
            <a:avLst/>
          </a:prstGeom>
          <a:ln>
            <a:noFill/>
          </a:ln>
        </p:spPr>
      </p:pic>
      <p:sp>
        <p:nvSpPr>
          <p:cNvPr id="115" name="Line 7"/>
          <p:cNvSpPr/>
          <p:nvPr/>
        </p:nvSpPr>
        <p:spPr>
          <a:xfrm flipV="1">
            <a:off x="262080" y="4828680"/>
            <a:ext cx="239040" cy="315720"/>
          </a:xfrm>
          <a:prstGeom prst="line">
            <a:avLst/>
          </a:prstGeom>
          <a:ln w="38160">
            <a:solidFill>
              <a:srgbClr val="ff0000"/>
            </a:solidFill>
            <a:round/>
            <a:headEnd len="sm" type="oval" w="med"/>
            <a:tailEnd len="sm" type="triangle" w="med"/>
          </a:ln>
        </p:spPr>
      </p:sp>
      <p:sp>
        <p:nvSpPr>
          <p:cNvPr id="116" name="CustomShape 8"/>
          <p:cNvSpPr/>
          <p:nvPr/>
        </p:nvSpPr>
        <p:spPr>
          <a:xfrm>
            <a:off x="5638680" y="4838760"/>
            <a:ext cx="1451520" cy="181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fr-CA" sz="600">
                <a:solidFill>
                  <a:srgbClr val="000000"/>
                </a:solidFill>
                <a:latin typeface="Arial - 8"/>
              </a:rPr>
              <a:t>Source image</a:t>
            </a:r>
            <a:endParaRPr/>
          </a:p>
        </p:txBody>
      </p:sp>
      <p:pic>
        <p:nvPicPr>
          <p:cNvPr id="117" name="Image 20" descr=""/>
          <p:cNvPicPr/>
          <p:nvPr/>
        </p:nvPicPr>
        <p:blipFill>
          <a:blip r:embed="rId9"/>
          <a:stretch>
            <a:fillRect/>
          </a:stretch>
        </p:blipFill>
        <p:spPr>
          <a:xfrm>
            <a:off x="5702400" y="3651120"/>
            <a:ext cx="1095120" cy="1095120"/>
          </a:xfrm>
          <a:prstGeom prst="rect">
            <a:avLst/>
          </a:prstGeom>
          <a:ln>
            <a:noFill/>
          </a:ln>
        </p:spPr>
      </p:pic>
      <p:sp>
        <p:nvSpPr>
          <p:cNvPr id="118" name="CustomShape 9"/>
          <p:cNvSpPr/>
          <p:nvPr/>
        </p:nvSpPr>
        <p:spPr>
          <a:xfrm>
            <a:off x="7886880" y="4686480"/>
            <a:ext cx="1451520" cy="181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fr-CA" sz="600">
                <a:solidFill>
                  <a:srgbClr val="000000"/>
                </a:solidFill>
                <a:latin typeface="Arial - 8"/>
              </a:rPr>
              <a:t>Source image</a:t>
            </a:r>
            <a:endParaRPr/>
          </a:p>
        </p:txBody>
      </p:sp>
      <p:pic>
        <p:nvPicPr>
          <p:cNvPr id="119" name="Image 23" descr=""/>
          <p:cNvPicPr/>
          <p:nvPr/>
        </p:nvPicPr>
        <p:blipFill>
          <a:blip r:embed="rId10"/>
          <a:stretch>
            <a:fillRect/>
          </a:stretch>
        </p:blipFill>
        <p:spPr>
          <a:xfrm>
            <a:off x="7962840" y="3740040"/>
            <a:ext cx="1184400" cy="8658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388e8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CustomShape 1"/>
          <p:cNvSpPr/>
          <p:nvPr/>
        </p:nvSpPr>
        <p:spPr>
          <a:xfrm>
            <a:off x="1346040" y="304920"/>
            <a:ext cx="7626600" cy="6998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fr-CA" sz="2100">
                <a:solidFill>
                  <a:srgbClr val="ffffff"/>
                </a:solidFill>
                <a:latin typeface="Arial - 28"/>
              </a:rPr>
              <a:t>T</a:t>
            </a:r>
            <a:r>
              <a:rPr lang="fr-CA" sz="1900">
                <a:solidFill>
                  <a:srgbClr val="ffffff"/>
                </a:solidFill>
                <a:latin typeface="Arial - 26"/>
              </a:rPr>
              <a:t>u aimerais en apprendre davantage sur les principales parties de la feuille  et les divers types de feuilles?</a:t>
            </a:r>
            <a:endParaRPr/>
          </a:p>
        </p:txBody>
      </p:sp>
      <p:pic>
        <p:nvPicPr>
          <p:cNvPr id="121" name="Image 2" descr=""/>
          <p:cNvPicPr/>
          <p:nvPr/>
        </p:nvPicPr>
        <p:blipFill>
          <a:blip r:embed="rId1"/>
          <a:stretch>
            <a:fillRect/>
          </a:stretch>
        </p:blipFill>
        <p:spPr>
          <a:xfrm rot="20067000">
            <a:off x="8165880" y="0"/>
            <a:ext cx="1905120" cy="1832760"/>
          </a:xfrm>
          <a:prstGeom prst="rect">
            <a:avLst/>
          </a:prstGeom>
          <a:ln>
            <a:noFill/>
          </a:ln>
        </p:spPr>
      </p:pic>
      <p:pic>
        <p:nvPicPr>
          <p:cNvPr id="122" name="Image 3" descr=""/>
          <p:cNvPicPr/>
          <p:nvPr/>
        </p:nvPicPr>
        <p:blipFill>
          <a:blip r:embed="rId2"/>
          <a:stretch>
            <a:fillRect/>
          </a:stretch>
        </p:blipFill>
        <p:spPr>
          <a:xfrm rot="20067000">
            <a:off x="8899200" y="553320"/>
            <a:ext cx="333000" cy="676080"/>
          </a:xfrm>
          <a:prstGeom prst="rect">
            <a:avLst/>
          </a:prstGeom>
          <a:ln>
            <a:noFill/>
          </a:ln>
        </p:spPr>
      </p:pic>
      <p:sp>
        <p:nvSpPr>
          <p:cNvPr id="123" name="CustomShape 2"/>
          <p:cNvSpPr/>
          <p:nvPr/>
        </p:nvSpPr>
        <p:spPr>
          <a:xfrm>
            <a:off x="1574640" y="2108160"/>
            <a:ext cx="7784280" cy="2691360"/>
          </a:xfrm>
          <a:prstGeom prst="rect">
            <a:avLst/>
          </a:prstGeom>
          <a:gradFill>
            <a:gsLst>
              <a:gs pos="0">
                <a:srgbClr val="8fb4da"/>
              </a:gs>
              <a:gs pos="100000">
                <a:srgbClr val="daf3ff"/>
              </a:gs>
            </a:gsLst>
            <a:lin ang="0"/>
          </a:gradFill>
          <a:ln w="12600">
            <a:solidFill>
              <a:srgbClr val="000000"/>
            </a:solidFill>
            <a:round/>
          </a:ln>
        </p:spPr>
      </p:sp>
      <p:sp>
        <p:nvSpPr>
          <p:cNvPr id="124" name="CustomShape 3"/>
          <p:cNvSpPr/>
          <p:nvPr/>
        </p:nvSpPr>
        <p:spPr>
          <a:xfrm>
            <a:off x="1511280" y="2108160"/>
            <a:ext cx="7911360" cy="20084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fr-CA">
                <a:solidFill>
                  <a:srgbClr val="000000"/>
                </a:solidFill>
                <a:latin typeface="Calibri"/>
              </a:rPr>
              <a:t>C</a:t>
            </a:r>
            <a:r>
              <a:rPr lang="fr-CA" sz="1500">
                <a:solidFill>
                  <a:srgbClr val="000000"/>
                </a:solidFill>
                <a:latin typeface="Arial - 20"/>
              </a:rPr>
              <a:t>lique sur les liens suivants: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sp>
        <p:nvSpPr>
          <p:cNvPr id="125" name="CustomShape 4"/>
          <p:cNvSpPr/>
          <p:nvPr/>
        </p:nvSpPr>
        <p:spPr>
          <a:xfrm>
            <a:off x="1765440" y="3886200"/>
            <a:ext cx="5776200" cy="288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fr-CA" sz="1300" u="sng">
                <a:solidFill>
                  <a:srgbClr val="0000ff"/>
                </a:solidFill>
                <a:latin typeface="Times New Roman - 18"/>
              </a:rPr>
              <a:t>http://www.tela-botanica.org/page:apercu_botanique_feuilles</a:t>
            </a:r>
            <a:r>
              <a:rPr lang="fr-CA" sz="1300">
                <a:solidFill>
                  <a:srgbClr val="000000"/>
                </a:solidFill>
                <a:latin typeface="Times New Roman - 18"/>
              </a:rPr>
              <a:t> </a:t>
            </a:r>
            <a:endParaRPr/>
          </a:p>
        </p:txBody>
      </p:sp>
      <p:sp>
        <p:nvSpPr>
          <p:cNvPr id="126" name="CustomShape 5"/>
          <p:cNvSpPr/>
          <p:nvPr/>
        </p:nvSpPr>
        <p:spPr>
          <a:xfrm>
            <a:off x="1765440" y="2857680"/>
            <a:ext cx="8464320" cy="288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fr-CA" sz="1300" u="sng">
                <a:solidFill>
                  <a:srgbClr val="0000ff"/>
                </a:solidFill>
                <a:latin typeface="Times New Roman - 18"/>
              </a:rPr>
              <a:t>http://www.afd-ld.org/~fdp_bio/content.php?page=parties_feuille&amp;skin=modiia</a:t>
            </a:r>
            <a:r>
              <a:rPr lang="fr-CA" sz="1300">
                <a:solidFill>
                  <a:srgbClr val="000000"/>
                </a:solidFill>
                <a:latin typeface="Times New Roman - 18"/>
              </a:rPr>
              <a:t> </a:t>
            </a:r>
            <a:endParaRPr/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388e8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Image 1" descr=""/>
          <p:cNvPicPr/>
          <p:nvPr/>
        </p:nvPicPr>
        <p:blipFill>
          <a:blip r:embed="rId1"/>
          <a:stretch>
            <a:fillRect/>
          </a:stretch>
        </p:blipFill>
        <p:spPr>
          <a:xfrm rot="10800000">
            <a:off x="1981800" y="838080"/>
            <a:ext cx="5738040" cy="3576960"/>
          </a:xfrm>
          <a:prstGeom prst="rect">
            <a:avLst/>
          </a:prstGeom>
          <a:ln>
            <a:noFill/>
          </a:ln>
        </p:spPr>
      </p:pic>
      <p:sp>
        <p:nvSpPr>
          <p:cNvPr id="128" name="CustomShape 1"/>
          <p:cNvSpPr/>
          <p:nvPr/>
        </p:nvSpPr>
        <p:spPr>
          <a:xfrm>
            <a:off x="2768760" y="1486080"/>
            <a:ext cx="4249800" cy="1549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fr-CA" sz="1200">
                <a:solidFill>
                  <a:srgbClr val="000000"/>
                </a:solidFill>
                <a:latin typeface="Arial - 16"/>
              </a:rPr>
              <a:t>À cette étape, nous vous proposons de créer un herbier électronique.  Chaque page étant dédiée à une essence d'arbre, il vous est possible d'ajouter des pages au besoin en utilisant la fonction.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fr-CA" sz="1200">
                <a:solidFill>
                  <a:srgbClr val="000000"/>
                </a:solidFill>
                <a:latin typeface="Arial - 16"/>
              </a:rPr>
              <a:t>Divers modes de saisie d'images peuvent être utilisés (IPAD, appareil photo numérique, camescope).</a:t>
            </a:r>
            <a:endParaRPr/>
          </a:p>
        </p:txBody>
      </p:sp>
      <p:pic>
        <p:nvPicPr>
          <p:cNvPr id="129" name="Image 3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4619880" y="2413080"/>
            <a:ext cx="329760" cy="3297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c0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CustomShape 1"/>
          <p:cNvSpPr/>
          <p:nvPr/>
        </p:nvSpPr>
        <p:spPr>
          <a:xfrm>
            <a:off x="2820600" y="2840400"/>
            <a:ext cx="3186360" cy="117144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009300"/>
              </a:gs>
            </a:gsLst>
            <a:lin ang="0"/>
          </a:gradFill>
          <a:ln w="12600">
            <a:solidFill>
              <a:srgbClr val="009300"/>
            </a:solidFill>
            <a:round/>
          </a:ln>
        </p:spPr>
      </p:sp>
      <p:sp>
        <p:nvSpPr>
          <p:cNvPr id="131" name="CustomShape 2"/>
          <p:cNvSpPr/>
          <p:nvPr/>
        </p:nvSpPr>
        <p:spPr>
          <a:xfrm>
            <a:off x="3200400" y="3263760"/>
            <a:ext cx="2532240" cy="272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fr-CA" sz="1200">
                <a:solidFill>
                  <a:srgbClr val="000000"/>
                </a:solidFill>
                <a:latin typeface="Arial - 16"/>
              </a:rPr>
              <a:t>Écrire le nom de l'arbre</a:t>
            </a:r>
            <a:endParaRPr/>
          </a:p>
        </p:txBody>
      </p:sp>
      <p:sp>
        <p:nvSpPr>
          <p:cNvPr id="132" name="CustomShape 3"/>
          <p:cNvSpPr/>
          <p:nvPr/>
        </p:nvSpPr>
        <p:spPr>
          <a:xfrm>
            <a:off x="660240" y="2324160"/>
            <a:ext cx="1569240" cy="2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fr-CA" sz="1000">
                <a:solidFill>
                  <a:srgbClr val="009300"/>
                </a:solidFill>
                <a:latin typeface="Arial - 13"/>
              </a:rPr>
              <a:t>Photo de la cime</a:t>
            </a:r>
            <a:endParaRPr/>
          </a:p>
        </p:txBody>
      </p:sp>
      <p:graphicFrame>
        <p:nvGraphicFramePr>
          <p:cNvPr id="133" name="Table 4"/>
          <p:cNvGraphicFramePr/>
          <p:nvPr/>
        </p:nvGraphicFramePr>
        <p:xfrm>
          <a:off x="2641680" y="368280"/>
          <a:ext cx="1837800" cy="1837800"/>
        </p:xfrm>
        <a:graphic>
          <a:graphicData uri="http://schemas.openxmlformats.org/drawingml/2006/table">
            <a:tbl>
              <a:tblPr/>
              <a:tblGrid>
                <a:gridCol w="1837800"/>
              </a:tblGrid>
              <a:tr h="1837800">
                <a:tc>
                  <a:tcPr/>
                </a:tc>
              </a:tr>
            </a:tbl>
          </a:graphicData>
        </a:graphic>
      </p:graphicFrame>
      <p:sp>
        <p:nvSpPr>
          <p:cNvPr id="134" name="CustomShape 5"/>
          <p:cNvSpPr/>
          <p:nvPr/>
        </p:nvSpPr>
        <p:spPr>
          <a:xfrm>
            <a:off x="165240" y="4749840"/>
            <a:ext cx="6211080" cy="318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fr-CA" sz="1500">
                <a:solidFill>
                  <a:srgbClr val="000000"/>
                </a:solidFill>
                <a:latin typeface="Arial - 20"/>
              </a:rPr>
              <a:t>Auteur de cette page de l'herbier :</a:t>
            </a:r>
            <a:endParaRPr/>
          </a:p>
        </p:txBody>
      </p:sp>
      <p:sp>
        <p:nvSpPr>
          <p:cNvPr id="135" name="CustomShape 6"/>
          <p:cNvSpPr/>
          <p:nvPr/>
        </p:nvSpPr>
        <p:spPr>
          <a:xfrm>
            <a:off x="2755800" y="2336760"/>
            <a:ext cx="1707840" cy="2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fr-CA" sz="1000">
                <a:solidFill>
                  <a:srgbClr val="009300"/>
                </a:solidFill>
                <a:latin typeface="Arial - 13"/>
              </a:rPr>
              <a:t>Photo de la feuille</a:t>
            </a:r>
            <a:endParaRPr/>
          </a:p>
        </p:txBody>
      </p:sp>
      <p:sp>
        <p:nvSpPr>
          <p:cNvPr id="136" name="CustomShape 7"/>
          <p:cNvSpPr/>
          <p:nvPr/>
        </p:nvSpPr>
        <p:spPr>
          <a:xfrm>
            <a:off x="4965840" y="2362320"/>
            <a:ext cx="1469880" cy="2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fr-CA" sz="1000">
                <a:solidFill>
                  <a:srgbClr val="009300"/>
                </a:solidFill>
                <a:latin typeface="Arial - 13"/>
              </a:rPr>
              <a:t>Photo du tronc</a:t>
            </a:r>
            <a:endParaRPr/>
          </a:p>
        </p:txBody>
      </p:sp>
      <p:graphicFrame>
        <p:nvGraphicFramePr>
          <p:cNvPr id="137" name="Table 8"/>
          <p:cNvGraphicFramePr/>
          <p:nvPr/>
        </p:nvGraphicFramePr>
        <p:xfrm>
          <a:off x="4749840" y="368280"/>
          <a:ext cx="1837800" cy="1837800"/>
        </p:xfrm>
        <a:graphic>
          <a:graphicData uri="http://schemas.openxmlformats.org/drawingml/2006/table">
            <a:tbl>
              <a:tblPr/>
              <a:tblGrid>
                <a:gridCol w="1837800"/>
              </a:tblGrid>
              <a:tr h="1837800">
                <a:tc>
                  <a:tcPr/>
                </a:tc>
              </a:tr>
            </a:tbl>
          </a:graphicData>
        </a:graphic>
      </p:graphicFrame>
      <p:graphicFrame>
        <p:nvGraphicFramePr>
          <p:cNvPr id="138" name="Table 9"/>
          <p:cNvGraphicFramePr/>
          <p:nvPr/>
        </p:nvGraphicFramePr>
        <p:xfrm>
          <a:off x="558720" y="380880"/>
          <a:ext cx="1837800" cy="1837800"/>
        </p:xfrm>
        <a:graphic>
          <a:graphicData uri="http://schemas.openxmlformats.org/drawingml/2006/table">
            <a:tbl>
              <a:tblPr/>
              <a:tblGrid>
                <a:gridCol w="1837800"/>
              </a:tblGrid>
              <a:tr h="1837800">
                <a:tc>
                  <a:tcPr/>
                </a:tc>
              </a:tr>
            </a:tbl>
          </a:graphicData>
        </a:graphic>
      </p:graphicFrame>
      <p:graphicFrame>
        <p:nvGraphicFramePr>
          <p:cNvPr id="139" name="Table 10"/>
          <p:cNvGraphicFramePr/>
          <p:nvPr/>
        </p:nvGraphicFramePr>
        <p:xfrm>
          <a:off x="6908760" y="380880"/>
          <a:ext cx="1837800" cy="1837800"/>
        </p:xfrm>
        <a:graphic>
          <a:graphicData uri="http://schemas.openxmlformats.org/drawingml/2006/table">
            <a:tbl>
              <a:tblPr/>
              <a:tblGrid>
                <a:gridCol w="1837800"/>
              </a:tblGrid>
              <a:tr h="1837800">
                <a:tc>
                  <a:tcPr/>
                </a:tc>
              </a:tr>
            </a:tbl>
          </a:graphicData>
        </a:graphic>
      </p:graphicFrame>
      <p:sp>
        <p:nvSpPr>
          <p:cNvPr id="140" name="CustomShape 11"/>
          <p:cNvSpPr/>
          <p:nvPr/>
        </p:nvSpPr>
        <p:spPr>
          <a:xfrm>
            <a:off x="7149960" y="2336760"/>
            <a:ext cx="1469880" cy="54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fr-CA" sz="1000">
                <a:solidFill>
                  <a:srgbClr val="009300"/>
                </a:solidFill>
                <a:latin typeface="Arial - 13"/>
              </a:rPr>
              <a:t>Photo de l'arbre dans son environnement</a:t>
            </a:r>
            <a:endParaRPr/>
          </a:p>
        </p:txBody>
      </p:sp>
      <p:sp>
        <p:nvSpPr>
          <p:cNvPr id="141" name="Line 12"/>
          <p:cNvSpPr/>
          <p:nvPr/>
        </p:nvSpPr>
        <p:spPr>
          <a:xfrm>
            <a:off x="4140720" y="4991040"/>
            <a:ext cx="4488480" cy="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</p:sp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